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2" r:id="rId8"/>
    <p:sldId id="261" r:id="rId9"/>
    <p:sldId id="285" r:id="rId10"/>
    <p:sldId id="287" r:id="rId11"/>
    <p:sldId id="263" r:id="rId12"/>
    <p:sldId id="264" r:id="rId13"/>
    <p:sldId id="283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2" r:id="rId23"/>
    <p:sldId id="275" r:id="rId24"/>
    <p:sldId id="274" r:id="rId25"/>
    <p:sldId id="276" r:id="rId26"/>
    <p:sldId id="280" r:id="rId27"/>
    <p:sldId id="282" r:id="rId28"/>
    <p:sldId id="288" r:id="rId29"/>
    <p:sldId id="289" r:id="rId30"/>
    <p:sldId id="290" r:id="rId31"/>
    <p:sldId id="291" r:id="rId32"/>
    <p:sldId id="293" r:id="rId33"/>
    <p:sldId id="294" r:id="rId34"/>
    <p:sldId id="292" r:id="rId35"/>
    <p:sldId id="295" r:id="rId36"/>
    <p:sldId id="296" r:id="rId37"/>
    <p:sldId id="297" r:id="rId38"/>
    <p:sldId id="298" r:id="rId39"/>
    <p:sldId id="304" r:id="rId40"/>
    <p:sldId id="303" r:id="rId41"/>
    <p:sldId id="302" r:id="rId42"/>
    <p:sldId id="301" r:id="rId43"/>
    <p:sldId id="300" r:id="rId44"/>
    <p:sldId id="299" r:id="rId45"/>
    <p:sldId id="305" r:id="rId46"/>
    <p:sldId id="306" r:id="rId47"/>
    <p:sldId id="307" r:id="rId48"/>
    <p:sldId id="308" r:id="rId49"/>
    <p:sldId id="310" r:id="rId50"/>
    <p:sldId id="309" r:id="rId51"/>
    <p:sldId id="311" r:id="rId52"/>
    <p:sldId id="316" r:id="rId53"/>
    <p:sldId id="317" r:id="rId54"/>
    <p:sldId id="318" r:id="rId55"/>
    <p:sldId id="319" r:id="rId56"/>
    <p:sldId id="320" r:id="rId57"/>
    <p:sldId id="321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787735094910031"/>
          <c:w val="0.58236352183066664"/>
          <c:h val="0.401721970291561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0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2D-49C9-B802-6C10E03DB34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2D-49C9-B802-6C10E03DB343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2D-49C9-B802-6C10E03DB34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82D-49C9-B802-6C10E03DB343}"/>
              </c:ext>
            </c:extLst>
          </c:dPt>
          <c:dLbls>
            <c:dLbl>
              <c:idx val="0"/>
              <c:layout>
                <c:manualLayout>
                  <c:x val="-3.1453903837166793E-2"/>
                  <c:y val="5.537629720066276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82,7%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D-49C9-B802-6C10E03DB343}"/>
                </c:ext>
              </c:extLst>
            </c:dLbl>
            <c:dLbl>
              <c:idx val="1"/>
              <c:layout>
                <c:manualLayout>
                  <c:x val="-8.5724557154372369E-2"/>
                  <c:y val="-4.1532222900497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10,5%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2D-49C9-B802-6C10E03DB343}"/>
                </c:ext>
              </c:extLst>
            </c:dLbl>
            <c:dLbl>
              <c:idx val="2"/>
              <c:layout>
                <c:manualLayout>
                  <c:x val="-4.351917173545726E-2"/>
                  <c:y val="-0.101523211534548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4,8%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2D-49C9-B802-6C10E03DB343}"/>
                </c:ext>
              </c:extLst>
            </c:dLbl>
            <c:dLbl>
              <c:idx val="3"/>
              <c:layout>
                <c:manualLayout>
                  <c:x val="3.4497940636138535E-2"/>
                  <c:y val="-6.92203715008284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2,0%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2D-49C9-B802-6C10E03DB343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Муниципальная собственность - 3412</c:v>
                </c:pt>
                <c:pt idx="1">
                  <c:v>Федеральная собственность - 98</c:v>
                </c:pt>
                <c:pt idx="2">
                  <c:v>Республиканская собственность - 425</c:v>
                </c:pt>
                <c:pt idx="3">
                  <c:v>Другая собственность - 198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82.7</c:v>
                </c:pt>
                <c:pt idx="1">
                  <c:v>10.5</c:v>
                </c:pt>
                <c:pt idx="2">
                  <c:v>4.8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2D-49C9-B802-6C10E03DB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91478307245437"/>
          <c:y val="0.20491119444202202"/>
          <c:w val="0.41293131750760559"/>
          <c:h val="0.59940699398273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041830708661414E-2"/>
          <c:y val="2.7386809338901984E-2"/>
          <c:w val="0.75599080964562937"/>
          <c:h val="0.90911307153585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Открытые спортивные сооружения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48.2</c:v>
                </c:pt>
                <c:pt idx="1">
                  <c:v>48.4</c:v>
                </c:pt>
                <c:pt idx="2">
                  <c:v>48.5</c:v>
                </c:pt>
                <c:pt idx="3">
                  <c:v>48.7</c:v>
                </c:pt>
                <c:pt idx="4">
                  <c:v>49.4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54-46DC-9934-2AD6467691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Крытые спортивные сооружения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27.5</c:v>
                </c:pt>
                <c:pt idx="1">
                  <c:v>28.6</c:v>
                </c:pt>
                <c:pt idx="2">
                  <c:v>28.1</c:v>
                </c:pt>
                <c:pt idx="3">
                  <c:v>28</c:v>
                </c:pt>
                <c:pt idx="4">
                  <c:v>29.2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54-46DC-9934-2AD646769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1732326383132"/>
          <c:y val="0.29085215976549211"/>
          <c:w val="0.19372711124233866"/>
          <c:h val="0.423364639310738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1290</c:v>
                </c:pt>
                <c:pt idx="1">
                  <c:v>1294</c:v>
                </c:pt>
                <c:pt idx="2">
                  <c:v>1362</c:v>
                </c:pt>
                <c:pt idx="3">
                  <c:v>1509</c:v>
                </c:pt>
                <c:pt idx="4">
                  <c:v>2073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0-4D31-8A1F-EB00E4B89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ax val="2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154</c:v>
                </c:pt>
                <c:pt idx="1">
                  <c:v>154</c:v>
                </c:pt>
                <c:pt idx="2">
                  <c:v>213</c:v>
                </c:pt>
                <c:pt idx="3">
                  <c:v>330</c:v>
                </c:pt>
                <c:pt idx="4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50-452F-B8F4-3FD0089D7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разрядов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1120</c:v>
                </c:pt>
                <c:pt idx="1">
                  <c:v>1132</c:v>
                </c:pt>
                <c:pt idx="2">
                  <c:v>1671</c:v>
                </c:pt>
                <c:pt idx="3">
                  <c:v>1286</c:v>
                </c:pt>
                <c:pt idx="4">
                  <c:v>1401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E-4C47-B52B-312095D8E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34.5</c:v>
                </c:pt>
                <c:pt idx="1">
                  <c:v>38</c:v>
                </c:pt>
                <c:pt idx="2">
                  <c:v>42</c:v>
                </c:pt>
                <c:pt idx="3">
                  <c:v>44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0-45F3-A047-2C9BE4AD6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54</c:v>
                </c:pt>
                <c:pt idx="1">
                  <c:v>60.7</c:v>
                </c:pt>
                <c:pt idx="2">
                  <c:v>65</c:v>
                </c:pt>
                <c:pt idx="3">
                  <c:v>70</c:v>
                </c:pt>
                <c:pt idx="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1C-47C4-92BC-F7EF58200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Выполнивших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57</c:v>
                </c:pt>
                <c:pt idx="1">
                  <c:v>48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E0-4AA7-AD1C-6109A1DA4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Выполнивших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57.4</c:v>
                </c:pt>
                <c:pt idx="1">
                  <c:v>58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3-4BB6-A381-BAAB2437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44.2</c:v>
                </c:pt>
                <c:pt idx="1">
                  <c:v>80</c:v>
                </c:pt>
                <c:pt idx="2">
                  <c:v>90</c:v>
                </c:pt>
                <c:pt idx="3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6-4509-A9AA-AEF2B7EFF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23.3</c:v>
                </c:pt>
                <c:pt idx="1">
                  <c:v>23.5</c:v>
                </c:pt>
                <c:pt idx="2">
                  <c:v>24</c:v>
                </c:pt>
                <c:pt idx="3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23-47F2-8BF7-B203393C8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32333746900931"/>
          <c:w val="0.76231966643911453"/>
          <c:h val="0.524609565668011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0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374-44A0-B8C5-115329EFD3B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374-44A0-B8C5-115329EFD3B8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374-44A0-B8C5-115329EFD3B8}"/>
              </c:ext>
            </c:extLst>
          </c:dPt>
          <c:dLbls>
            <c:dLbl>
              <c:idx val="0"/>
              <c:layout>
                <c:manualLayout>
                  <c:x val="-5.6863468386663292E-3"/>
                  <c:y val="-0.101979318753104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219032,8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74-44A0-B8C5-115329EFD3B8}"/>
                </c:ext>
              </c:extLst>
            </c:dLbl>
            <c:dLbl>
              <c:idx val="1"/>
              <c:layout>
                <c:manualLayout>
                  <c:x val="-0.12394655062701604"/>
                  <c:y val="0.1305105373726774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2433174,6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74-44A0-B8C5-115329EFD3B8}"/>
                </c:ext>
              </c:extLst>
            </c:dLbl>
            <c:dLbl>
              <c:idx val="2"/>
              <c:layout>
                <c:manualLayout>
                  <c:x val="-2.6956325722277505E-2"/>
                  <c:y val="-0.175255827755188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1064689,1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74-44A0-B8C5-115329EFD3B8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- 219032,8 тыс. рублей</c:v>
                </c:pt>
                <c:pt idx="1">
                  <c:v>Региональный бюджет - 2433174,6 тыс. рублей</c:v>
                </c:pt>
                <c:pt idx="2">
                  <c:v>Местный бюджет - 1064689,1 тыс. рублей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5.9</c:v>
                </c:pt>
                <c:pt idx="1">
                  <c:v>65.459999999999994</c:v>
                </c:pt>
                <c:pt idx="2">
                  <c:v>28.64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4-44A0-B8C5-115329EFD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91478307245437"/>
          <c:y val="0.20491119444202202"/>
          <c:w val="0.41293131750760559"/>
          <c:h val="0.59940699398273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спортсооружений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DE-4406-AD9D-37F1C06990AA}"/>
                </c:ext>
              </c:extLst>
            </c:dLbl>
            <c:dLbl>
              <c:idx val="1"/>
              <c:layout>
                <c:manualLayout>
                  <c:x val="-4.3845619310494272E-2"/>
                  <c:y val="-0.113214898388125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DE-4406-AD9D-37F1C06990AA}"/>
                </c:ext>
              </c:extLst>
            </c:dLbl>
            <c:dLbl>
              <c:idx val="5"/>
              <c:layout>
                <c:manualLayout>
                  <c:x val="-4.5544403475953177E-2"/>
                  <c:y val="-0.161963368346082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DE-4406-AD9D-37F1C06990AA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DE-4406-AD9D-37F1C06990AA}"/>
                </c:ext>
              </c:extLst>
            </c:dLbl>
            <c:dLbl>
              <c:idx val="8"/>
              <c:layout>
                <c:manualLayout>
                  <c:x val="-4.2146835145035422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DE-4406-AD9D-37F1C06990AA}"/>
                </c:ext>
              </c:extLst>
            </c:dLbl>
            <c:dLbl>
              <c:idx val="9"/>
              <c:layout>
                <c:manualLayout>
                  <c:x val="-4.7243187641412214E-2"/>
                  <c:y val="-7.1446478292517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DE-4406-AD9D-37F1C06990AA}"/>
                </c:ext>
              </c:extLst>
            </c:dLbl>
            <c:dLbl>
              <c:idx val="10"/>
              <c:layout>
                <c:manualLayout>
                  <c:x val="-1.4966288497692931E-2"/>
                  <c:y val="6.2022468478465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DE-4406-AD9D-37F1C06990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3617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DE-4406-AD9D-37F1C0699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3248</c:v>
                </c:pt>
                <c:pt idx="1">
                  <c:v>2989</c:v>
                </c:pt>
                <c:pt idx="2">
                  <c:v>2919</c:v>
                </c:pt>
                <c:pt idx="3">
                  <c:v>2929</c:v>
                </c:pt>
                <c:pt idx="4">
                  <c:v>3076</c:v>
                </c:pt>
                <c:pt idx="5">
                  <c:v>3188</c:v>
                </c:pt>
                <c:pt idx="6">
                  <c:v>3369</c:v>
                </c:pt>
                <c:pt idx="7">
                  <c:v>3339</c:v>
                </c:pt>
                <c:pt idx="8">
                  <c:v>3366</c:v>
                </c:pt>
                <c:pt idx="9">
                  <c:v>3476</c:v>
                </c:pt>
                <c:pt idx="10">
                  <c:v>3589</c:v>
                </c:pt>
                <c:pt idx="11">
                  <c:v>3618</c:v>
                </c:pt>
                <c:pt idx="12">
                  <c:v>3634</c:v>
                </c:pt>
                <c:pt idx="13">
                  <c:v>4133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0DE-4406-AD9D-37F1C0699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789824"/>
        <c:axId val="117791360"/>
      </c:lineChart>
      <c:catAx>
        <c:axId val="11778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791360"/>
        <c:crosses val="autoZero"/>
        <c:auto val="1"/>
        <c:lblAlgn val="ctr"/>
        <c:lblOffset val="100"/>
        <c:noMultiLvlLbl val="0"/>
      </c:catAx>
      <c:valAx>
        <c:axId val="117791360"/>
        <c:scaling>
          <c:orientation val="minMax"/>
          <c:max val="4300"/>
          <c:min val="2800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78982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497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5.530095918770947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занимающихся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7F-4144-B985-56D1E789FB9D}"/>
                </c:ext>
              </c:extLst>
            </c:dLbl>
            <c:dLbl>
              <c:idx val="1"/>
              <c:layout>
                <c:manualLayout>
                  <c:x val="-3.0255345986823265E-2"/>
                  <c:y val="-7.98384346383107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7F-4144-B985-56D1E789FB9D}"/>
                </c:ext>
              </c:extLst>
            </c:dLbl>
            <c:dLbl>
              <c:idx val="5"/>
              <c:layout>
                <c:manualLayout>
                  <c:x val="-4.7243187641412117E-2"/>
                  <c:y val="-0.120242500750816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7F-4144-B985-56D1E789FB9D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7F-4144-B985-56D1E789FB9D}"/>
                </c:ext>
              </c:extLst>
            </c:dLbl>
            <c:dLbl>
              <c:idx val="8"/>
              <c:layout>
                <c:manualLayout>
                  <c:x val="-4.2146835145035422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7F-4144-B985-56D1E789FB9D}"/>
                </c:ext>
              </c:extLst>
            </c:dLbl>
            <c:dLbl>
              <c:idx val="9"/>
              <c:layout>
                <c:manualLayout>
                  <c:x val="-4.7243187641412214E-2"/>
                  <c:y val="-7.1446478292517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7F-4144-B985-56D1E789FB9D}"/>
                </c:ext>
              </c:extLst>
            </c:dLbl>
            <c:dLbl>
              <c:idx val="10"/>
              <c:layout>
                <c:manualLayout>
                  <c:x val="-1.4966288497692931E-2"/>
                  <c:y val="6.2022468478465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7F-4144-B985-56D1E789FB9D}"/>
                </c:ext>
              </c:extLst>
            </c:dLbl>
            <c:dLbl>
              <c:idx val="11"/>
              <c:layout>
                <c:manualLayout>
                  <c:x val="-2.7443925074255054E-2"/>
                  <c:y val="9.9229509263037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7F-4144-B985-56D1E789FB9D}"/>
                </c:ext>
              </c:extLst>
            </c:dLbl>
            <c:dLbl>
              <c:idx val="12"/>
              <c:layout>
                <c:manualLayout>
                  <c:x val="-2.2347572577878217E-2"/>
                  <c:y val="9.1840629900980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7F-4144-B985-56D1E789FB9D}"/>
                </c:ext>
              </c:extLst>
            </c:dLbl>
            <c:dLbl>
              <c:idx val="13"/>
              <c:layout>
                <c:manualLayout>
                  <c:x val="-1.4414250525185144E-2"/>
                  <c:y val="0.12903009624728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7F-4144-B985-56D1E789F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7.1</c:v>
                </c:pt>
                <c:pt idx="1">
                  <c:v>7.4</c:v>
                </c:pt>
                <c:pt idx="2">
                  <c:v>7.6</c:v>
                </c:pt>
                <c:pt idx="3">
                  <c:v>7.8</c:v>
                </c:pt>
                <c:pt idx="4">
                  <c:v>6.5</c:v>
                </c:pt>
                <c:pt idx="5">
                  <c:v>7.2</c:v>
                </c:pt>
                <c:pt idx="6">
                  <c:v>9.6</c:v>
                </c:pt>
                <c:pt idx="7">
                  <c:v>13.2</c:v>
                </c:pt>
                <c:pt idx="8">
                  <c:v>20</c:v>
                </c:pt>
                <c:pt idx="9">
                  <c:v>34.200000000000003</c:v>
                </c:pt>
                <c:pt idx="10">
                  <c:v>38</c:v>
                </c:pt>
                <c:pt idx="11">
                  <c:v>42</c:v>
                </c:pt>
                <c:pt idx="12">
                  <c:v>44</c:v>
                </c:pt>
                <c:pt idx="13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27F-4144-B985-56D1E789F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733248"/>
        <c:axId val="117734784"/>
      </c:lineChart>
      <c:catAx>
        <c:axId val="117733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734784"/>
        <c:crosses val="autoZero"/>
        <c:auto val="1"/>
        <c:lblAlgn val="ctr"/>
        <c:lblOffset val="100"/>
        <c:noMultiLvlLbl val="0"/>
      </c:catAx>
      <c:valAx>
        <c:axId val="117734784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73324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497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 женщин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84-4936-89B8-D3971F2ABDBE}"/>
                </c:ext>
              </c:extLst>
            </c:dLbl>
            <c:dLbl>
              <c:idx val="1"/>
              <c:layout>
                <c:manualLayout>
                  <c:x val="-3.0255345986823265E-2"/>
                  <c:y val="-7.98384346383107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84-4936-89B8-D3971F2ABDBE}"/>
                </c:ext>
              </c:extLst>
            </c:dLbl>
            <c:dLbl>
              <c:idx val="5"/>
              <c:layout>
                <c:manualLayout>
                  <c:x val="-4.7243187641412117E-2"/>
                  <c:y val="-0.120242500750816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84-4936-89B8-D3971F2ABDBE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84-4936-89B8-D3971F2ABDBE}"/>
                </c:ext>
              </c:extLst>
            </c:dLbl>
            <c:dLbl>
              <c:idx val="8"/>
              <c:layout>
                <c:manualLayout>
                  <c:x val="-6.2532245130542397E-2"/>
                  <c:y val="-2.0902526055885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84-4936-89B8-D3971F2ABDBE}"/>
                </c:ext>
              </c:extLst>
            </c:dLbl>
            <c:dLbl>
              <c:idx val="9"/>
              <c:layout>
                <c:manualLayout>
                  <c:x val="-4.0448050979576468E-2"/>
                  <c:y val="0.103781363808683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84-4936-89B8-D3971F2ABDBE}"/>
                </c:ext>
              </c:extLst>
            </c:dLbl>
            <c:dLbl>
              <c:idx val="10"/>
              <c:layout>
                <c:manualLayout>
                  <c:x val="-1.4966288497692931E-2"/>
                  <c:y val="6.2022468478465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84-4936-89B8-D3971F2ABDBE}"/>
                </c:ext>
              </c:extLst>
            </c:dLbl>
            <c:dLbl>
              <c:idx val="11"/>
              <c:layout>
                <c:manualLayout>
                  <c:x val="-2.9142709239713831E-2"/>
                  <c:y val="7.58644614350564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84-4936-89B8-D3971F2ABDBE}"/>
                </c:ext>
              </c:extLst>
            </c:dLbl>
            <c:dLbl>
              <c:idx val="12"/>
              <c:layout>
                <c:manualLayout>
                  <c:x val="-2.4029368901682533E-2"/>
                  <c:y val="9.04076629893095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84-4936-89B8-D3971F2AB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16.2</c:v>
                </c:pt>
                <c:pt idx="1">
                  <c:v>19.8</c:v>
                </c:pt>
                <c:pt idx="2">
                  <c:v>16.2</c:v>
                </c:pt>
                <c:pt idx="3">
                  <c:v>14.8</c:v>
                </c:pt>
                <c:pt idx="4">
                  <c:v>16.3</c:v>
                </c:pt>
                <c:pt idx="5">
                  <c:v>16.600000000000001</c:v>
                </c:pt>
                <c:pt idx="6">
                  <c:v>16.899999999999999</c:v>
                </c:pt>
                <c:pt idx="7">
                  <c:v>15.6</c:v>
                </c:pt>
                <c:pt idx="8">
                  <c:v>22.8</c:v>
                </c:pt>
                <c:pt idx="9">
                  <c:v>22.8</c:v>
                </c:pt>
                <c:pt idx="10">
                  <c:v>23</c:v>
                </c:pt>
                <c:pt idx="11">
                  <c:v>23</c:v>
                </c:pt>
                <c:pt idx="12">
                  <c:v>23.5</c:v>
                </c:pt>
                <c:pt idx="13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584-4936-89B8-D3971F2AB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66048"/>
        <c:axId val="133284224"/>
      </c:lineChart>
      <c:catAx>
        <c:axId val="13326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284224"/>
        <c:crosses val="autoZero"/>
        <c:auto val="1"/>
        <c:lblAlgn val="ctr"/>
        <c:lblOffset val="100"/>
        <c:noMultiLvlLbl val="0"/>
      </c:catAx>
      <c:valAx>
        <c:axId val="133284224"/>
        <c:scaling>
          <c:orientation val="minMax"/>
          <c:max val="27"/>
          <c:min val="14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26604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497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от норматив ЕПС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44-4890-A945-817C19C85C72}"/>
                </c:ext>
              </c:extLst>
            </c:dLbl>
            <c:dLbl>
              <c:idx val="1"/>
              <c:layout>
                <c:manualLayout>
                  <c:x val="-3.0255345986823265E-2"/>
                  <c:y val="-7.98384346383107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44-4890-A945-817C19C85C72}"/>
                </c:ext>
              </c:extLst>
            </c:dLbl>
            <c:dLbl>
              <c:idx val="4"/>
              <c:layout>
                <c:manualLayout>
                  <c:x val="-4.1017210556271555E-2"/>
                  <c:y val="-0.165882509853700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44-4890-A945-817C19C85C72}"/>
                </c:ext>
              </c:extLst>
            </c:dLbl>
            <c:dLbl>
              <c:idx val="5"/>
              <c:layout>
                <c:manualLayout>
                  <c:x val="-4.7243187641412117E-2"/>
                  <c:y val="-0.120242500750816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44-4890-A945-817C19C85C72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44-4890-A945-817C19C85C72}"/>
                </c:ext>
              </c:extLst>
            </c:dLbl>
            <c:dLbl>
              <c:idx val="8"/>
              <c:layout>
                <c:manualLayout>
                  <c:x val="-4.2146835145035422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44-4890-A945-817C19C85C72}"/>
                </c:ext>
              </c:extLst>
            </c:dLbl>
            <c:dLbl>
              <c:idx val="9"/>
              <c:layout>
                <c:manualLayout>
                  <c:x val="-4.7243187641412075E-2"/>
                  <c:y val="-0.154888545922943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44-4890-A945-817C19C85C72}"/>
                </c:ext>
              </c:extLst>
            </c:dLbl>
            <c:dLbl>
              <c:idx val="10"/>
              <c:layout>
                <c:manualLayout>
                  <c:x val="-6.932738179237781E-2"/>
                  <c:y val="2.03013501163259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44-4890-A945-817C19C85C72}"/>
                </c:ext>
              </c:extLst>
            </c:dLbl>
            <c:dLbl>
              <c:idx val="11"/>
              <c:layout>
                <c:manualLayout>
                  <c:x val="-4.7812347218107169E-2"/>
                  <c:y val="-0.141607485330321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44-4890-A945-817C19C85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13.4</c:v>
                </c:pt>
                <c:pt idx="1">
                  <c:v>13.3</c:v>
                </c:pt>
                <c:pt idx="2">
                  <c:v>13.3</c:v>
                </c:pt>
                <c:pt idx="3">
                  <c:v>14</c:v>
                </c:pt>
                <c:pt idx="4">
                  <c:v>13.3</c:v>
                </c:pt>
                <c:pt idx="5">
                  <c:v>13.3</c:v>
                </c:pt>
                <c:pt idx="6">
                  <c:v>13.2</c:v>
                </c:pt>
                <c:pt idx="7">
                  <c:v>13.4</c:v>
                </c:pt>
                <c:pt idx="8">
                  <c:v>13.6</c:v>
                </c:pt>
                <c:pt idx="9">
                  <c:v>13.6</c:v>
                </c:pt>
                <c:pt idx="10">
                  <c:v>23.5</c:v>
                </c:pt>
                <c:pt idx="11">
                  <c:v>23.9</c:v>
                </c:pt>
                <c:pt idx="12">
                  <c:v>24.6</c:v>
                </c:pt>
                <c:pt idx="13">
                  <c:v>26.3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B44-4890-A945-817C19C85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05376"/>
        <c:axId val="133211264"/>
      </c:lineChart>
      <c:catAx>
        <c:axId val="13320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211264"/>
        <c:crosses val="autoZero"/>
        <c:auto val="1"/>
        <c:lblAlgn val="ctr"/>
        <c:lblOffset val="100"/>
        <c:noMultiLvlLbl val="0"/>
      </c:catAx>
      <c:valAx>
        <c:axId val="133211264"/>
        <c:scaling>
          <c:orientation val="minMax"/>
          <c:max val="28"/>
          <c:min val="12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205376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497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3477</c:v>
                </c:pt>
                <c:pt idx="1">
                  <c:v>3589</c:v>
                </c:pt>
                <c:pt idx="2">
                  <c:v>3617</c:v>
                </c:pt>
                <c:pt idx="3">
                  <c:v>3634</c:v>
                </c:pt>
                <c:pt idx="4">
                  <c:v>4133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A-4391-A778-3E67F26FE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ax val="4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  <c:majorUnit val="6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116</c:v>
                </c:pt>
                <c:pt idx="1">
                  <c:v>119</c:v>
                </c:pt>
                <c:pt idx="2">
                  <c:v>118</c:v>
                </c:pt>
                <c:pt idx="3">
                  <c:v>118</c:v>
                </c:pt>
                <c:pt idx="4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5-4B7C-8C2F-03283C9EA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81553</c:v>
                </c:pt>
                <c:pt idx="1">
                  <c:v>93626</c:v>
                </c:pt>
                <c:pt idx="2">
                  <c:v>95230</c:v>
                </c:pt>
                <c:pt idx="3">
                  <c:v>94356</c:v>
                </c:pt>
                <c:pt idx="4">
                  <c:v>100163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1C-47FC-B49A-945E59E19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330168"/>
        <c:axId val="407328200"/>
        <c:axId val="0"/>
      </c:bar3DChart>
      <c:catAx>
        <c:axId val="40733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28200"/>
        <c:crosses val="autoZero"/>
        <c:auto val="1"/>
        <c:lblAlgn val="ctr"/>
        <c:lblOffset val="100"/>
        <c:noMultiLvlLbl val="0"/>
      </c:catAx>
      <c:valAx>
        <c:axId val="407328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7330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7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17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4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6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1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44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6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8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3E256-0477-459A-BD33-614079A67E8F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05101-F4FF-4BD1-A06F-31E8BFBB4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.png"/><Relationship Id="rId7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5.pn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5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12" Type="http://schemas.openxmlformats.org/officeDocument/2006/relationships/image" Target="../media/image6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.pn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5.png"/><Relationship Id="rId9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5.pn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.pn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5.pn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png"/><Relationship Id="rId7" Type="http://schemas.openxmlformats.org/officeDocument/2006/relationships/image" Target="../media/image92.jpeg"/><Relationship Id="rId12" Type="http://schemas.openxmlformats.org/officeDocument/2006/relationships/image" Target="../media/image9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4.jpeg"/><Relationship Id="rId5" Type="http://schemas.openxmlformats.org/officeDocument/2006/relationships/image" Target="../media/image90.jpeg"/><Relationship Id="rId10" Type="http://schemas.openxmlformats.org/officeDocument/2006/relationships/image" Target="../media/image87.jpeg"/><Relationship Id="rId4" Type="http://schemas.openxmlformats.org/officeDocument/2006/relationships/image" Target="../media/image5.pn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4.pn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5.png"/><Relationship Id="rId9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5.png"/><Relationship Id="rId9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4.png"/><Relationship Id="rId7" Type="http://schemas.openxmlformats.org/officeDocument/2006/relationships/image" Target="../media/image1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4.png"/><Relationship Id="rId7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5.png"/><Relationship Id="rId9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4.png"/><Relationship Id="rId7" Type="http://schemas.openxmlformats.org/officeDocument/2006/relationships/image" Target="../media/image1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5.png"/><Relationship Id="rId9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4.png"/><Relationship Id="rId7" Type="http://schemas.openxmlformats.org/officeDocument/2006/relationships/image" Target="../media/image1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5.png"/><Relationship Id="rId9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4.png"/><Relationship Id="rId7" Type="http://schemas.openxmlformats.org/officeDocument/2006/relationships/image" Target="../media/image1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5.png"/><Relationship Id="rId9" Type="http://schemas.openxmlformats.org/officeDocument/2006/relationships/image" Target="../media/image1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4.png"/><Relationship Id="rId7" Type="http://schemas.openxmlformats.org/officeDocument/2006/relationships/image" Target="../media/image1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5.png"/><Relationship Id="rId9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daghandball@mail.ru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11172" y="6356305"/>
            <a:ext cx="32159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Махачкала, 2020 год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雷锋PPT网 www.lfppt.com"/>
          <p:cNvSpPr txBox="1"/>
          <p:nvPr/>
        </p:nvSpPr>
        <p:spPr>
          <a:xfrm>
            <a:off x="0" y="824727"/>
            <a:ext cx="1219199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zh-CN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ПАСПОРТ</a:t>
            </a:r>
          </a:p>
        </p:txBody>
      </p:sp>
      <p:sp>
        <p:nvSpPr>
          <p:cNvPr id="11" name="雷锋PPT网 www.lfppt.com"/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МИНИСТЕРСТВО ПО ФИЗИЧЕСКОЙ КУЛЬТУРЕ И СПОРТУ</a:t>
            </a:r>
          </a:p>
          <a:p>
            <a:pPr algn="ctr"/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pic>
        <p:nvPicPr>
          <p:cNvPr id="12" name="Рисунок 8" descr="лого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999" y="2394387"/>
            <a:ext cx="5040000" cy="3790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837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ДИНАМИКА РАЗВИТИЯ ФИЗИЧЕСКОЙ КУЛЬТУРЫ И СПОРТА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РЕСПУБЛИКЕ ДАГЕСТАН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45981600"/>
              </p:ext>
            </p:extLst>
          </p:nvPr>
        </p:nvGraphicFramePr>
        <p:xfrm>
          <a:off x="2358032" y="1124744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293167666"/>
              </p:ext>
            </p:extLst>
          </p:nvPr>
        </p:nvGraphicFramePr>
        <p:xfrm>
          <a:off x="2358031" y="2558390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102880465"/>
              </p:ext>
            </p:extLst>
          </p:nvPr>
        </p:nvGraphicFramePr>
        <p:xfrm>
          <a:off x="2358031" y="3992035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782941124"/>
              </p:ext>
            </p:extLst>
          </p:nvPr>
        </p:nvGraphicFramePr>
        <p:xfrm>
          <a:off x="2358030" y="5425017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4456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НОРМАТИВНАЯ ПРАВОВАЯ БАЗА СФЕРЫ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ФИЗИЧЕСКОЙ КУЛЬТУРЫ И СПОРТА РЕСПУБЛИКИ ДАГЕСТАН</a:t>
            </a:r>
          </a:p>
        </p:txBody>
      </p:sp>
      <p:sp>
        <p:nvSpPr>
          <p:cNvPr id="9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215822"/>
            <a:ext cx="11929159" cy="56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Закон Республики Дагестан от 02.02.2010 г.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№5 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«О физической культуре и спорте в Республике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Дагестан».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22 декабря 2014 г. №658 «Об утверждении государственной программы РД «Развитие физической культуры и спорта в РД на 2015-2020 годы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21 июня 2013 г. №323 «Об утверждении Положения о размерах стипендий и премиальных выплат спортсменам, порядке их назначения и выплаты и Положения о размерах оплаты труда и премиальных выплат тренерам и специалистам в области физической культуры и спорта за подготовку спортсменов высокого класса, порядке их назначения и выплаты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17 июня 2014 г. №274 «Об утверждении Положения об оплате труда работников государственных бюджетных и казенных учреждений, находящихся в ведении Минспорта РД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12 января 2017 года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№4 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«Вопросы Министерства по физической культуре и спорту Республики Дагестан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18.02.2010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№47 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«Об утверждении перечня государственных спортивных учреждений Республики Дагестан и муниципальных спортивных учреждений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получателей спортивного инвентаря и оборудования и порядка обеспечения спортивным инвентарем и оборудованием государственных спортивных учреждений Республики Дагестан и муниципальных спортивных учреждений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19.07.2010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№260 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Плане 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мероприятий по реализации в Республике Дагестан в 2011-2015 годах Стратегии развития физической культуры и спорта в Российской Федерации на период до 2020 года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 августа 2012 года №254 «О материальном обеспечении чемпионов Олимпийских, Паралимпийских и </a:t>
            </a:r>
            <a:r>
              <a:rPr lang="ru-RU" altLang="ru-RU" sz="14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 игр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5 ноября 2008 г. №363 «Об утверждении Положения о порядке проведения республиканского смотра-конкурса на лучшую организацию работы по развитию физической культуры и спорта в муниципальных образованиях РД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11 ноября 2013 г. №577 «Об утверждении Правил предоставления субсидий из республиканского бюджета РД негосударственным физкультурно-спортивным организациям на возмещение затрат, 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связанных 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с участием спортивных команд в официальных спортивных мероприятиях</a:t>
            </a:r>
            <a:r>
              <a:rPr lang="ru-RU" alt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26 сентября 2018 года №140 «О состоянии и развитии неолимпийских видов спорта в Республике Дагестан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8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НОРМАТИВНАЯ ПРАВОВАЯ БАЗА СФЕРЫ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ФИЗИЧЕСКОЙ КУЛЬТУРЫ И СПОРТА РЕСПУБЛИКИ ДАГЕСТАН</a:t>
            </a:r>
          </a:p>
        </p:txBody>
      </p:sp>
      <p:sp>
        <p:nvSpPr>
          <p:cNvPr id="9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215822"/>
            <a:ext cx="11929159" cy="56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16 июля 2018 года №92 «О внедрении Всероссийского физкультурно-спортивного комплекса «Готов к труду и обороне» в Республике Дагестан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1 февраля 2018 года №16-05/64 «Об утверждении Порядка разработки и представления региональными спортивными федерациями Республики Дагестан в Министерство по физической культуре и спорту Республики Дагестан программ развития соответствующих видов спорта в Республике Дагестан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25 января 2018 года №16-05/44 «Об утверждении Порядка представления отчета о деятельности региональных спортивных федераций Республики Дагестан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18 июля 2019 №168 «О плане мероприятий по реализации в Республике Дагестан в 2019-2020 годах Стратегии развития физической культуры и спорта в Российской Федерации на период до 2020 года».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3 марта 2020 г № 16-05/205 «Об утверждении порядка определения нормативных затрат на оказание государственных услуг в сфере физической культуры и спорта, применяемых при расчете объема субсидий на финансовое обеспечение выполнения государственного задания государственных учреждений, находящихся в ведении Министерства по физической культуре и спорту Республики Дагестан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3 марта 2020 г № 16-05/204 «Об утверждении Порядка составления и утверждения плана финансово-хозяйственной деятельности государственных бюджетных учреждений Республики Дагестан, находящихся в ведении Министерства по физической культуре и спорту Республики Дагестан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8 мая 2020 г № 16-05/278 «Об утверждении порядка определения нормативных затрат на выполнение работ государственными бюджетными учреждениями, в отношении которых Министерство по физической культуре и спорту Республики Дагестан осуществляет функции и полномочия учредителя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14 июля 2020 г № 16-05/315 «Об утверждении общих принципов и критериев формирования списков кандидатов в спортивные сборные команды Республики Дагестан и порядка утверждения этих списков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8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305432"/>
            <a:ext cx="1119320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ЛУЧШИЕ СПОРТСМЕНЫ РЕСПУБЛИКИ ДАГЕСТАН 2019 ГОДА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700754"/>
              </p:ext>
            </p:extLst>
          </p:nvPr>
        </p:nvGraphicFramePr>
        <p:xfrm>
          <a:off x="129396" y="1263231"/>
          <a:ext cx="11933209" cy="54608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733">
                  <a:extLst>
                    <a:ext uri="{9D8B030D-6E8A-4147-A177-3AD203B41FA5}">
                      <a16:colId xmlns:a16="http://schemas.microsoft.com/office/drawing/2014/main" val="2679044104"/>
                    </a:ext>
                  </a:extLst>
                </a:gridCol>
                <a:gridCol w="1416741">
                  <a:extLst>
                    <a:ext uri="{9D8B030D-6E8A-4147-A177-3AD203B41FA5}">
                      <a16:colId xmlns:a16="http://schemas.microsoft.com/office/drawing/2014/main" val="1675630052"/>
                    </a:ext>
                  </a:extLst>
                </a:gridCol>
                <a:gridCol w="972109">
                  <a:extLst>
                    <a:ext uri="{9D8B030D-6E8A-4147-A177-3AD203B41FA5}">
                      <a16:colId xmlns:a16="http://schemas.microsoft.com/office/drawing/2014/main" val="1660690043"/>
                    </a:ext>
                  </a:extLst>
                </a:gridCol>
                <a:gridCol w="1038392">
                  <a:extLst>
                    <a:ext uri="{9D8B030D-6E8A-4147-A177-3AD203B41FA5}">
                      <a16:colId xmlns:a16="http://schemas.microsoft.com/office/drawing/2014/main" val="1390023756"/>
                    </a:ext>
                  </a:extLst>
                </a:gridCol>
                <a:gridCol w="2076782">
                  <a:extLst>
                    <a:ext uri="{9D8B030D-6E8A-4147-A177-3AD203B41FA5}">
                      <a16:colId xmlns:a16="http://schemas.microsoft.com/office/drawing/2014/main" val="2756815711"/>
                    </a:ext>
                  </a:extLst>
                </a:gridCol>
                <a:gridCol w="1634913">
                  <a:extLst>
                    <a:ext uri="{9D8B030D-6E8A-4147-A177-3AD203B41FA5}">
                      <a16:colId xmlns:a16="http://schemas.microsoft.com/office/drawing/2014/main" val="1472664893"/>
                    </a:ext>
                  </a:extLst>
                </a:gridCol>
                <a:gridCol w="1546539">
                  <a:extLst>
                    <a:ext uri="{9D8B030D-6E8A-4147-A177-3AD203B41FA5}">
                      <a16:colId xmlns:a16="http://schemas.microsoft.com/office/drawing/2014/main" val="3039838379"/>
                    </a:ext>
                  </a:extLst>
                </a:gridCol>
              </a:tblGrid>
              <a:tr h="276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спорта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родж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Звание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316103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Садулаев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Абдулрашид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Булачевич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97 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001854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170176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86992"/>
                  </a:ext>
                </a:extLst>
              </a:tr>
              <a:tr h="172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Рашидов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Гаджимурад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Газигандович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65 кг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5852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341278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Магомедалиева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Зенфира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+81 кг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11958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6163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40346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Алифиренко Евгений Федорович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К43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84984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75964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69960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Исалдибиров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Магомедзагид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Аслангереевич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К44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3177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31834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95853"/>
                  </a:ext>
                </a:extLst>
              </a:tr>
              <a:tr h="172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Жабраилов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Алихан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Лукманович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86 кг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383536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079193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Сидоров Даниил Дмитриевич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К44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74636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00521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769883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Атаев Зайнутдин Ильмутдинович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К44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+75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045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5332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959970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Кумаев Мухтар Рабаданович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К42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+75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149844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460696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851863"/>
                  </a:ext>
                </a:extLst>
              </a:tr>
              <a:tr h="172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Таймазов Муса Изамутдинович 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(легкая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атлетика)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F51 (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клаба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72712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836778"/>
                  </a:ext>
                </a:extLst>
              </a:tr>
              <a:tr h="17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Угуев Заур Ризванович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57 кг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052354"/>
                  </a:ext>
                </a:extLst>
              </a:tr>
              <a:tr h="17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Тражукова Инна Вячеславовна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женская борьба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62 кг 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89046"/>
                  </a:ext>
                </a:extLst>
              </a:tr>
              <a:tr h="17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Гаджимагомедов Муслим Гамзатович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91 кг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8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31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СССР (фехтования),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1968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г., г. Мехико (Мексика), 1976г. г. Монреаль (Канада), 1980г. г. Москва (СССР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Назлымов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Аливерович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20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03" y="1801851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СССР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1972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г., г.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Мюнхен (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ФРГ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Абдулбеков</a:t>
            </a:r>
            <a:r>
              <a:rPr lang="ru-RU" sz="1600" b="1" i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Загалав</a:t>
            </a:r>
            <a:r>
              <a:rPr lang="ru-RU" sz="1600" b="1" i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Абдулбекович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38" y="4668479"/>
            <a:ext cx="17909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02" y="4668479"/>
            <a:ext cx="242434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88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СССР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1976г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г. Монреаль (Канада).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Юмин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</a:t>
            </a:r>
            <a:r>
              <a:rPr lang="ru-RU" sz="1600" b="1" i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СССР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1980г. г. Москва (СССР).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Абсаидов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Сайпула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Атавович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79" y="1815276"/>
            <a:ext cx="27031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8" y="1823467"/>
            <a:ext cx="273191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63" y="1823467"/>
            <a:ext cx="267804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8" y="4668479"/>
            <a:ext cx="247143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3" y="4671919"/>
            <a:ext cx="26908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40" y="4668479"/>
            <a:ext cx="272285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73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СССР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1980г. г. Москва (СССР).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981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Абушев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Магомедгасан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Мингажутдинович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СССР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1996г. г. Атланта (США).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422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Хаджимурад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Сайгидмагомедович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14" y="1801851"/>
            <a:ext cx="269326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71458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01" y="1802581"/>
            <a:ext cx="249562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8794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67" y="4662736"/>
            <a:ext cx="256140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70" y="4662736"/>
            <a:ext cx="266451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57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1996г. г. Атланта (США), 2004г. г. Афины (Греция), 2008г.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Бувайсар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Хамидович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Россия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2000г. г. Сидней (Австралия).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Умаханов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1796558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94" y="1796558"/>
            <a:ext cx="1566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4673899"/>
            <a:ext cx="275924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48" y="4673899"/>
            <a:ext cx="1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2950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05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Россия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2000г. г. Сидней (Австралия).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34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Муртазалиев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Сайгид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Россия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2000г. г. Сидней (Австралия).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Адам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Хамидович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83275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04" y="1796558"/>
            <a:ext cx="159400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72" y="1796558"/>
            <a:ext cx="306444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3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10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077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(боксу),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2004г. г. Афины (Греция).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6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Гайдарбеков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Гайдарбек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Олимпийских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игр 2004 г. г. Афины (Греция), 2008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Батиров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Мавлет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Алавдинович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52" y="1805582"/>
            <a:ext cx="144180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99" y="1797433"/>
            <a:ext cx="149449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3339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92" y="4673973"/>
            <a:ext cx="2707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2674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65" y="4668479"/>
            <a:ext cx="125714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09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19" name="Содержимое 3"/>
          <p:cNvSpPr>
            <a:spLocks noGrp="1"/>
          </p:cNvSpPr>
          <p:nvPr>
            <p:ph sz="half" idx="4294967295"/>
          </p:nvPr>
        </p:nvSpPr>
        <p:spPr>
          <a:xfrm>
            <a:off x="3581591" y="1263225"/>
            <a:ext cx="8481013" cy="559477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и политический деятель, генерал-полковник полиции.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12 сентября 1965 года в Орехово-Зуеве Московской области.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1982-1986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учеба в Саратовском высшем военном командном Краснознаменном училище внутренних войск имени Ф. Э. Дзержинского.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1986-1991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служба в управлении внутренних войск МВД СССР по Украине и Молдавии.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1991-1994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учеба в Общевойсковой академии им. М. В. Фрунзе.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1994 году направлен в распоряжение командующего войсками Северо-Кавказского округа ВВ МВД России, назначен старшим помощником начальника штаба одной из частей оперативного назначения.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1994-1996 гг. служба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разведотделе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Северо-Кавказского округа внутренних войск МВД России.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1997 году назначен командиром 2-го полка Отдельной дивизии оперативного назначения (ОДОН, известна как дивизия Дзержинского.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2001-2002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заместитель командира Отдельной орденов Ленина и Октябрьской Революции Краснознаменной дивизии оперативного назначения.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2002-2008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командир дивизии.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2008-2011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 штаба - первый заместитель командующего войсками Центрального регионального командования внутренних войск МВД РФ.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2011-2014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командующий объединенной группировкой войск по проведению контртеррористических операций на территории Северо-Кавказского региона РФ - первым заместителем командующего войсками Северо-Кавказского регионального командования внутренних войск МВД России.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2014-2016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полномочный представитель президента в Северо-Кавказском федеральном округе (СКФО).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назначен первым заместителем директора Федеральной службы войск национальной гвардии.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попечительский совет Фонда содействия развитию спорта и медицины им. Героя России генерала-полковника А. А. Романова.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Действительный государственный советник РФ I класса.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"За военные заслуги" (1999), Почета (2008), "За заслуги перед Отечеством" IV степени с мечами (2014), Александра Невского (2015), Мужества (2018). Имеет право ношения крапового берета (с 1996 года).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октября 2020 года Указом Президента Российской Федерации назначен Временно исполняющим обязанности Главы Республики Дагестан.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28343" y="1101166"/>
            <a:ext cx="22322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Меликов</a:t>
            </a:r>
            <a:endParaRPr lang="en-US" sz="2800" b="1" i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  <a:endParaRPr lang="en-US" sz="2800" b="1" i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Алимович</a:t>
            </a:r>
            <a:endParaRPr lang="ru-RU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55" y="2601062"/>
            <a:ext cx="272982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ГЛАВА РЕСПУБЛИКИ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388904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2008г.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560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Ширвани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Гаджикурбанович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10" y="4670802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3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5" y="1801851"/>
            <a:ext cx="12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71" y="1806292"/>
            <a:ext cx="179532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99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30179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 (спорт глухих)),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XXIII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2017г.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Самсун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(Турция).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Аскаров Аскар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Сайпулаевич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3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</a:t>
            </a:r>
            <a:r>
              <a:rPr lang="en-US" alt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борьба), чемпиона Олимпийских игр 2008г.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Ахмедов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Бахтияр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Шихабудинович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1796558"/>
            <a:ext cx="262331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26" y="1827336"/>
            <a:ext cx="27040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51" y="1827336"/>
            <a:ext cx="270508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2012г. г. Лондон (Великобритания).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Махов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Билял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Валерьевич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5" y="4668479"/>
            <a:ext cx="135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0052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9" y="4674512"/>
            <a:ext cx="305375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33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829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(дзюдо),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2012г. г. Лондон (Великобритания).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Исаев Мансур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(дзюдо),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2012г. г. Лондон (Великобритания).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Тагир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Камалдинович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13" y="179943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29" y="1797724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49230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33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84" y="4668479"/>
            <a:ext cx="25783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46" y="4668479"/>
            <a:ext cx="221822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6595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(дзюдо),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Паралимпийских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2004г. г. Афины (Греция).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Мадина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Муратовна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(дзюдо спорт глухих), 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2013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г.София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(Болгария).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586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Магомедилаев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Сапигаджиевич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68" y="1811424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84" y="1811424"/>
            <a:ext cx="1204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7823"/>
            <a:ext cx="1204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0" y="4668479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3" y="4668479"/>
            <a:ext cx="26896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0" y="4668479"/>
            <a:ext cx="238076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42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 спорт слепых), 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2013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г.София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(Болгария).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55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Абакаров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Бийсолтан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Садрутдинович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5445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1806703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05" y="1801851"/>
            <a:ext cx="26896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(дзюдо (спорт глухих)),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XXIII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2017г.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Самсун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(Турция).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Аскеров Руслан </a:t>
            </a:r>
            <a:r>
              <a:rPr lang="ru-RU" sz="1600" b="1" i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5" y="4668479"/>
            <a:ext cx="12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3" y="4668479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7" y="4668479"/>
            <a:ext cx="181208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22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023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борьба),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чемпион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Олимпийских игр 2012г. г. Лондон (Великобритания).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54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Отарсултанов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Джамал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 ), чемпион О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лимпийских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игр 2016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г.Рио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-де-Жанейро (Бразилия).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Садулаев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Абдулрашид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Булачевич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2" y="1796558"/>
            <a:ext cx="286103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87" y="1796558"/>
            <a:ext cx="320309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31" y="1796558"/>
            <a:ext cx="3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2" y="4668479"/>
            <a:ext cx="295361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62" y="4668479"/>
            <a:ext cx="286103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47" y="4668479"/>
            <a:ext cx="332893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114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(вольная борьба) чемпион Олимпийских игр 2008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Ирбайханов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Рамазан </a:t>
            </a:r>
            <a:r>
              <a:rPr lang="ru-RU" sz="1600" b="1" i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2012г. г. Лондон (Великобритания).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241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Шарип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Абдулзагирович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01" y="1806964"/>
            <a:ext cx="241610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22" y="1806964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1809571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2452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42" y="4668479"/>
            <a:ext cx="170625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76" y="4653549"/>
            <a:ext cx="268656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  <a:r>
              <a:rPr lang="en-US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ВЫСТУПАВШИЕ ЗА</a:t>
            </a: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НАЦИОНАЛЬНЫЕ КОМАНДЫ ЗАРУБЕЖНЫХ СТРАН</a:t>
            </a:r>
          </a:p>
        </p:txBody>
      </p:sp>
    </p:spTree>
    <p:extLst>
      <p:ext uri="{BB962C8B-B14F-4D97-AF65-F5344CB8AC3E}">
        <p14:creationId xmlns:p14="http://schemas.microsoft.com/office/powerpoint/2010/main" val="2761219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6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(тхэквондо), чемпион Олимпийских игр 2016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г.Рио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-де-Жанейро (Бразилия).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Исаев Радик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Велединович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  <a:r>
              <a:rPr lang="en-US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ВЫСТУПАВШИЕ ЗА</a:t>
            </a: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НАЦИОНАЛЬНЫЕ КОМАНДЫ ЗАРУБЕЖНЫХ СТРАН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201"/>
            <a:ext cx="121506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87" y="1791091"/>
            <a:ext cx="332717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43" y="1804813"/>
            <a:ext cx="13583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268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ФИЗКУЛЬТУРНО-ОЗДОРОВИТЕЛЬНЫХ КОМПЛЕКСАХ (ФОК), ВВЕДЕННЫХ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ЭКСПЛУАТАЦИЮ С 2006 ПО 2020 ГОДЫ В РАМКАХ УЧАСТИЯ РЕСПУБЛИКИ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ДАГЕСТАН В РЕАЛИЗАЦИИ МЕРОПРИЯТИЙ ФЕДЕРАЛЬНЫХ ПРОГРАММ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69251"/>
              </p:ext>
            </p:extLst>
          </p:nvPr>
        </p:nvGraphicFramePr>
        <p:xfrm>
          <a:off x="1857910" y="1263224"/>
          <a:ext cx="8476180" cy="525780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849299">
                  <a:extLst>
                    <a:ext uri="{9D8B030D-6E8A-4147-A177-3AD203B41FA5}">
                      <a16:colId xmlns:a16="http://schemas.microsoft.com/office/drawing/2014/main" val="3546868163"/>
                    </a:ext>
                  </a:extLst>
                </a:gridCol>
                <a:gridCol w="7626881">
                  <a:extLst>
                    <a:ext uri="{9D8B030D-6E8A-4147-A177-3AD203B41FA5}">
                      <a16:colId xmlns:a16="http://schemas.microsoft.com/office/drawing/2014/main" val="286685212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35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Спортивно-культурный комплекс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Тануси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Хунзахского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59086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с залом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Урада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794962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Маджалис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Кайтагского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2441736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7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Спортивно-культурный центр в сел. Хунзах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Хунзахского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427141558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894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Дворец спорта и молодежи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им.А.Алиева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гор. Каспийске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77372092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105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им.Е.Исинбаевой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(«Труд») в гор. Махачкале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21026957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51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игровым залом в гор. Кизляре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59092101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742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в гор. Махачкале (1-я очередь, 5 залов)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420790608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782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залом в гор. Буйнакске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29741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зал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Ансалта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Ботлихского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755949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залом в гор. Хасавюрте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97744960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522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Футбольное поле с беговыми дорожками и секторами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Ансалта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Ботлихского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69462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612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ФУТБОЛЬНЫХ ПОЛЯХ, ВВЕДЕННЫХ В ЭКСПЛУАТАЦИЮ С 2010 ПО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2020 ГОДЫ В РАМКАХ УЧАСТИЯ РЕСПУБЛИКИ ДАГЕСТАН В РЕАЛИЗАЦИИ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МЕРОПРИЯТИЙ ПОДПРОГРАММЫ «РАЗВИТИЕ ФУТБОЛА В РОССИЙСКОЙ ФЕДЕРАЦИИ»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33445" y="1263224"/>
            <a:ext cx="11929159" cy="559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2010 году осуществлена поставка футбольного поля с искусственным покрытием для отделений футбола в ГБОУ ДО РД №СДЮСШОР им. Ш.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Умаханова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» г. Хасавюрт.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2011 году осуществлена поставка футбольного поля с искусственным покрытием для отделений футбола в ГБОУ ДО РД «СДЮСШОР «Динамо» г. Махачкалы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2012 году осуществлена поставка футбольного поля с искусственным покрытием для отделений футбола в ГБОУ ДО РД «ДЮСШ» г.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Кизилюрта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2013 году осуществлена поставка футбольного поля с искусственным покрытием для отделений футбола в МБОУ ДО «ДЮСШ №3» МО «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Ахтынский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район», МБОУ ДО «ДЮСШ» МО «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Шамильский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2014 год осуществлена поставка футбольного поля с искусственным покрытием для отделений футбола в ГБОУ ДО РД «ДЮСШ»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Эндирей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Хасавюртовского района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2015 году осуществлена поставка футбольного поля с искусственным покрытием для отделений футбола в МКОУ ДО «ДЮСШ» </a:t>
            </a:r>
            <a:r>
              <a:rPr lang="ru-RU" altLang="ru-RU" sz="1500" dirty="0" err="1" smtClean="0">
                <a:latin typeface="Times New Roman" pitchFamily="18" charset="0"/>
                <a:cs typeface="Times New Roman" pitchFamily="18" charset="0"/>
              </a:rPr>
              <a:t>им.Гамидова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» с. Уркарах,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Дахадаевского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района и МКОУ ДО «ДЮСШ»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Чирката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Гумбетовского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2017 году осуществлена поставка футбольного поля с искусственным покрытием для отделений футбола в ГБУ РД «ДЮСШ»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Эндирей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Хасавюртовского района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2018 году осуществлена поставка футбольного поля с искусственным покрытием для отделений футбола в МКОУ ДО «ДЮШОР»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Каякент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Каякентского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2019 год осуществлена поставка футбольного поля с искусственным покрытием для отделений футбола в МКОУ ДО ДЮСШ г. Дербент</a:t>
            </a: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2020 году осуществлена поставка футбольного поля с искусственным покрытием для отделений футбола в МКОУ ДО ДЮСШ г. Буйнакск.</a:t>
            </a:r>
          </a:p>
        </p:txBody>
      </p:sp>
    </p:spTree>
    <p:extLst>
      <p:ext uri="{BB962C8B-B14F-4D97-AF65-F5344CB8AC3E}">
        <p14:creationId xmlns:p14="http://schemas.microsoft.com/office/powerpoint/2010/main" val="79305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РЕСПУБЛИКА ДАГЕСТАН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9" y="1219939"/>
            <a:ext cx="162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78" y="1219939"/>
            <a:ext cx="1038422" cy="10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2418969"/>
            <a:ext cx="3210275" cy="4320000"/>
          </a:xfrm>
          <a:prstGeom prst="rect">
            <a:avLst/>
          </a:prstGeom>
        </p:spPr>
      </p:pic>
      <p:sp>
        <p:nvSpPr>
          <p:cNvPr id="16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3142000" y="1201193"/>
            <a:ext cx="8920605" cy="56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Республика Дагестан - субъект Российской Федерации, входит в состав Северо-Кавказского Федерального округа. Столица - город Махачкала.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Образована 20 января 1921. Дагестан - республика евразийской цивилизации. Дагестан в переводе означает «страна гор».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Республика граничит по суше и морю с пятью государствами - Азербайджаном, Грузией, Казахстаном, Туркменистаном и Ираном.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Общая протяженность территории с юга на север составляет около 400 км, с запада на восток - 300 км. по территории (50,3 тыс. кв. км.) и численности населения (около 3 млн. человек) Дагестан - самая крупная республика на Северном Кавказе.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Международный аэропорт, торговый, рыбный, нефтеналивной порты на Каспии вместе с железной дорогой, связывающей страну с Закавказьем и Ираном, делают столицу республики Махачкалу крупнейшим транспортным узлом на юге России.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Возрождаются машиностроение и приборостроение, легкая и пищевая промышленность, возникают новые предприятия, выпускающие продукцию по самым современным технологиям, - пластиковые трубы, стеклянную тару, комплектующие для автопрома, химические удобрения. Экономика республики представляет собой многоотраслевое хозяйство с аграрно-индустриальной специализацией.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Дагестане сооружена самая мощная (один миллион киловатт) на Северном Кавказе гидроэлектростанция с уникальной высотной арочной плотиной (таких в мире еще всего четыре) -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Чиркейская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А всего на реке Сулак и других горных реках, которыми так богата республика, возводится целый каскад электростанций: завершается строительство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Ирганайской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 (800 тысяч киловатт), сооружена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Гунибская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ГЭС, строятся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Гоцатлинская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Ахтынская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Государственный, педагогический, и технический университеты, медицинская и сельскохозяйственная академии, институт народного хозяйства, 70 учреждений профессионального образования, Дагестанский научный центр Российской академии наук. 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республике работают 513 докторов и более 2200 кандидатов наук.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Дагестане издается свыше 100 газет, из них более 20 - республиканских, несколько журналов, работают 18 музеев, 9 национальных драматических театров. Национальный музей Республики Дагестан имеет 39 филиалов в муниципальных образованиях республики.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Республике Дагестан 42 муниципальных образований районов и 10 городских округов. Органы управления физической культурой и спортом (комитеты, отделы) сохранены в 24 муниципальных образованиях. В 23-х произошла их реорганизация и слияние с муниципальными структурами, организующими работу с молодежью, отделами по культуре и туризму, в 5-и муниципальных образованиях орган управления физической культурой и спортом отсутствует.</a:t>
            </a:r>
          </a:p>
        </p:txBody>
      </p:sp>
    </p:spTree>
    <p:extLst>
      <p:ext uri="{BB962C8B-B14F-4D97-AF65-F5344CB8AC3E}">
        <p14:creationId xmlns:p14="http://schemas.microsoft.com/office/powerpoint/2010/main" val="2081301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 cstate="print"/>
          <a:srcRect t="6502" b="-12"/>
          <a:stretch/>
        </p:blipFill>
        <p:spPr bwMode="auto">
          <a:xfrm>
            <a:off x="2057438" y="1327786"/>
            <a:ext cx="2592387" cy="174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177333" y="3128747"/>
            <a:ext cx="236988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  <a:p>
            <a:pPr algn="ctr" eaLnBrk="1" hangingPunct="1"/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Гунибский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Согратль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(1988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6" cstate="print"/>
          <a:srcRect t="-11" r="2456" b="-11"/>
          <a:stretch/>
        </p:blipFill>
        <p:spPr bwMode="auto">
          <a:xfrm>
            <a:off x="4783497" y="1347969"/>
            <a:ext cx="259690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901705" y="3099781"/>
            <a:ext cx="236049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им.М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Базарганова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Кизилюрт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659683" y="3110007"/>
            <a:ext cx="22988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Гумбетовский</a:t>
            </a: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Мехельта (2000 г.)</a:t>
            </a:r>
            <a:endParaRPr lang="ru-RU" alt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 rotWithShape="1">
          <a:blip r:embed="rId7" cstate="print"/>
          <a:srcRect l="-70" r="8041"/>
          <a:stretch/>
        </p:blipFill>
        <p:spPr bwMode="auto">
          <a:xfrm>
            <a:off x="7514077" y="1347969"/>
            <a:ext cx="25901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38" y="4097659"/>
            <a:ext cx="2594452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146077" y="5862797"/>
            <a:ext cx="241717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центр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подготовки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Махачкала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6859" y="4097659"/>
            <a:ext cx="2593546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934137" y="5849471"/>
            <a:ext cx="228905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Гергебельский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Гергебиль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7753583" y="5838924"/>
            <a:ext cx="23553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Цада</a:t>
            </a: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(2005 г.)</a:t>
            </a:r>
            <a:endParaRPr lang="ru-RU" alt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10" cstate="print"/>
          <a:srcRect l="717" t="-818" r="2002" b="818"/>
          <a:stretch/>
        </p:blipFill>
        <p:spPr bwMode="auto">
          <a:xfrm>
            <a:off x="7520173" y="4084275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2456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991167" y="3082133"/>
            <a:ext cx="276822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Карабудахкентский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Карабудахкент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25" name="Picture 18"/>
          <p:cNvPicPr>
            <a:picLocks noChangeAspect="1" noChangeArrowheads="1"/>
          </p:cNvPicPr>
          <p:nvPr/>
        </p:nvPicPr>
        <p:blipFill rotWithShape="1">
          <a:blip r:embed="rId5" cstate="print"/>
          <a:srcRect t="-27" b="5128"/>
          <a:stretch/>
        </p:blipFill>
        <p:spPr bwMode="auto">
          <a:xfrm>
            <a:off x="2031558" y="1357105"/>
            <a:ext cx="2590800" cy="1728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l="551" t="-13" r="4606" b="13"/>
          <a:stretch/>
        </p:blipFill>
        <p:spPr bwMode="auto">
          <a:xfrm>
            <a:off x="4799784" y="1354133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Заголовок 1"/>
          <p:cNvSpPr>
            <a:spLocks/>
          </p:cNvSpPr>
          <p:nvPr/>
        </p:nvSpPr>
        <p:spPr bwMode="auto">
          <a:xfrm>
            <a:off x="4896570" y="3167857"/>
            <a:ext cx="239871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Тануси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7" cstate="print"/>
          <a:srcRect l="-9" t="2631" r="-9"/>
          <a:stretch/>
        </p:blipFill>
        <p:spPr bwMode="auto">
          <a:xfrm>
            <a:off x="7565659" y="1354133"/>
            <a:ext cx="2592000" cy="1728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Заголовок 1"/>
          <p:cNvSpPr>
            <a:spLocks/>
          </p:cNvSpPr>
          <p:nvPr/>
        </p:nvSpPr>
        <p:spPr bwMode="auto">
          <a:xfrm>
            <a:off x="7653905" y="3138475"/>
            <a:ext cx="240910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Леваши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162035" y="5830894"/>
            <a:ext cx="236049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Кайтагский</a:t>
            </a: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Маджалис</a:t>
            </a: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(2007 г.)</a:t>
            </a:r>
            <a:endParaRPr lang="ru-RU" alt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l="11180" t="20" r="-2629" b="-20"/>
          <a:stretch/>
        </p:blipFill>
        <p:spPr bwMode="auto">
          <a:xfrm>
            <a:off x="2048573" y="4068412"/>
            <a:ext cx="2573785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 rotWithShape="1">
          <a:blip r:embed="rId9" cstate="print"/>
          <a:srcRect t="5234" b="-28"/>
          <a:stretch/>
        </p:blipFill>
        <p:spPr bwMode="auto">
          <a:xfrm>
            <a:off x="4801272" y="4069784"/>
            <a:ext cx="2590800" cy="172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4945734" y="5821596"/>
            <a:ext cx="230187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Шамильский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Урада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34" name="Picture 19"/>
          <p:cNvPicPr>
            <a:picLocks noChangeAspect="1" noChangeArrowheads="1"/>
          </p:cNvPicPr>
          <p:nvPr/>
        </p:nvPicPr>
        <p:blipFill rotWithShape="1">
          <a:blip r:embed="rId10" cstate="print"/>
          <a:srcRect t="-35" r="2845" b="-35"/>
          <a:stretch/>
        </p:blipFill>
        <p:spPr bwMode="auto">
          <a:xfrm>
            <a:off x="7568319" y="4068412"/>
            <a:ext cx="2591223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7714661" y="5836450"/>
            <a:ext cx="229943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им.Али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Алиева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Махачкала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899497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140481" y="3080264"/>
            <a:ext cx="23764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Хосрех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 rotWithShape="1">
          <a:blip r:embed="rId5" cstate="print"/>
          <a:srcRect t="-6" r="1915" b="-6"/>
          <a:stretch/>
        </p:blipFill>
        <p:spPr bwMode="auto">
          <a:xfrm>
            <a:off x="2043181" y="1328913"/>
            <a:ext cx="2581277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l="1008" t="-20" r="4405" b="-20"/>
          <a:stretch/>
        </p:blipFill>
        <p:spPr bwMode="auto">
          <a:xfrm>
            <a:off x="4809983" y="1328913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927663" y="3091611"/>
            <a:ext cx="234573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Бабаюртовский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Бабаюрт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731603" y="3079769"/>
            <a:ext cx="229854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Хунзах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4" name="Picture 23"/>
          <p:cNvPicPr>
            <a:picLocks noChangeAspect="1" noChangeArrowheads="1"/>
          </p:cNvPicPr>
          <p:nvPr/>
        </p:nvPicPr>
        <p:blipFill rotWithShape="1">
          <a:blip r:embed="rId7" cstate="print"/>
          <a:srcRect l="-1987" r="-1987"/>
          <a:stretch/>
        </p:blipFill>
        <p:spPr bwMode="auto">
          <a:xfrm>
            <a:off x="7587796" y="1328418"/>
            <a:ext cx="2590800" cy="175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152150" y="5861173"/>
            <a:ext cx="237077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Хасавюртовский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Хасавюрт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 rotWithShape="1">
          <a:blip r:embed="rId8" cstate="print"/>
          <a:srcRect t="-40" r="2706" b="-40"/>
          <a:stretch/>
        </p:blipFill>
        <p:spPr bwMode="auto">
          <a:xfrm>
            <a:off x="2043181" y="4082507"/>
            <a:ext cx="258871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938674" y="5807189"/>
            <a:ext cx="233490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Чарадинский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Цуриб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 rotWithShape="1">
          <a:blip r:embed="rId9" cstate="print"/>
          <a:srcRect l="689" r="4724" b="-40"/>
          <a:stretch/>
        </p:blipFill>
        <p:spPr bwMode="auto">
          <a:xfrm>
            <a:off x="4809983" y="4082507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633159" y="5810508"/>
            <a:ext cx="2373314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Бургимак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г.)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 rotWithShape="1">
          <a:blip r:embed="rId10" cstate="print"/>
          <a:srcRect l="-15" t="2305" r="-15"/>
          <a:stretch/>
        </p:blipFill>
        <p:spPr bwMode="auto">
          <a:xfrm>
            <a:off x="7552213" y="4082507"/>
            <a:ext cx="2592000" cy="173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6392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45474" y="3078144"/>
            <a:ext cx="230187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Мекеги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 rotWithShape="1">
          <a:blip r:embed="rId5" cstate="print"/>
          <a:srcRect t="4976" b="-43"/>
          <a:stretch/>
        </p:blipFill>
        <p:spPr bwMode="auto">
          <a:xfrm>
            <a:off x="2034555" y="1351552"/>
            <a:ext cx="2592000" cy="172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6996" y="1350944"/>
            <a:ext cx="2592387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9824" y="1345696"/>
            <a:ext cx="2592388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4852918" y="3164268"/>
            <a:ext cx="248054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им.Али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Алиева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Каспийск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14" name="Заголовок 1"/>
          <p:cNvSpPr>
            <a:spLocks/>
          </p:cNvSpPr>
          <p:nvPr/>
        </p:nvSpPr>
        <p:spPr bwMode="auto">
          <a:xfrm>
            <a:off x="7671076" y="3165512"/>
            <a:ext cx="2369884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им.Г.Гамидова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Махачкала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182091" y="5844886"/>
            <a:ext cx="231609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Буйнакский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Буглен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 rotWithShape="1">
          <a:blip r:embed="rId8" cstate="print"/>
          <a:srcRect t="-20" r="4724" b="-20"/>
          <a:stretch/>
        </p:blipFill>
        <p:spPr bwMode="auto">
          <a:xfrm>
            <a:off x="2034555" y="4116886"/>
            <a:ext cx="2611169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3260" y="4116886"/>
            <a:ext cx="2592000" cy="1726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Заголовок 1"/>
          <p:cNvSpPr>
            <a:spLocks/>
          </p:cNvSpPr>
          <p:nvPr/>
        </p:nvSpPr>
        <p:spPr bwMode="auto">
          <a:xfrm>
            <a:off x="4865269" y="5924339"/>
            <a:ext cx="2398714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Бабаюртовский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Бабаюрт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608" y="5842846"/>
            <a:ext cx="2371936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«Труд»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(2015 г.)</a:t>
            </a:r>
            <a:endParaRPr lang="ru-RU" alt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96" y="4115882"/>
            <a:ext cx="2592000" cy="172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4924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35846" y="3105353"/>
            <a:ext cx="2222804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Волейбольный центр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Махачкала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-57"/>
          <a:stretch/>
        </p:blipFill>
        <p:spPr>
          <a:xfrm>
            <a:off x="2037623" y="1341356"/>
            <a:ext cx="261925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719550" y="3096015"/>
            <a:ext cx="27368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здание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Минспорта РД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Махачкала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78" y="1341356"/>
            <a:ext cx="25920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79627" y="3107964"/>
            <a:ext cx="1897464" cy="57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Кизляр 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/>
          <a:stretch/>
        </p:blipFill>
        <p:spPr>
          <a:xfrm>
            <a:off x="7527283" y="1342851"/>
            <a:ext cx="2602152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825919" y="5849225"/>
            <a:ext cx="28767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спортивный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г. Махачкала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спортивных залов 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00" y="4121225"/>
            <a:ext cx="25920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2958F3E2-89B1-437F-8116-E8AB3D41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519" y="5847590"/>
            <a:ext cx="205702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Ботлихский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Ансалта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5353" r="8380" b="4549"/>
          <a:stretch/>
        </p:blipFill>
        <p:spPr bwMode="auto">
          <a:xfrm>
            <a:off x="4796078" y="4124582"/>
            <a:ext cx="2592288" cy="172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909005" y="5849417"/>
            <a:ext cx="2015728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Буйнакск (2019 г.)</a:t>
            </a:r>
            <a:endParaRPr lang="ru-RU" alt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s://www.riadagestan.ru/upload/iblock/537/53741b3317c84f82f05f4d6608e46da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r="8822" b="6167"/>
          <a:stretch/>
        </p:blipFill>
        <p:spPr bwMode="auto">
          <a:xfrm>
            <a:off x="7506036" y="4121225"/>
            <a:ext cx="2625909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5638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036593" y="3124489"/>
            <a:ext cx="2088108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Хасавюрт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0" name="Picture 2" descr="В Хасавюрте и Буйнакске появятся новые спорткомплексы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r="10328"/>
          <a:stretch/>
        </p:blipFill>
        <p:spPr bwMode="auto">
          <a:xfrm>
            <a:off x="4789377" y="1374489"/>
            <a:ext cx="2582540" cy="17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8270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СПОРТИВНЫХ УЧРЕЖДЕНИЙ В РЕСПУБЛИКЕ ДАГЕСТАН,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ТРЕНЕРСКО-ПРЕПОДАВАТЕЛЬСКОМ СОСТАВЕ И ЗАНИМАЮЩИХСЯ</a:t>
            </a:r>
          </a:p>
          <a:p>
            <a:r>
              <a:rPr lang="ru-RU" altLang="zh-CN" sz="1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 2010 ПО 2019 ГОДЫ</a:t>
            </a:r>
            <a:endParaRPr lang="ru-RU" altLang="zh-CN" sz="17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1CC7D1DA-76B3-4E4C-8EB3-B4FA2544A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677770"/>
              </p:ext>
            </p:extLst>
          </p:nvPr>
        </p:nvGraphicFramePr>
        <p:xfrm>
          <a:off x="1355784" y="1274643"/>
          <a:ext cx="9480431" cy="220789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569771">
                  <a:extLst>
                    <a:ext uri="{9D8B030D-6E8A-4147-A177-3AD203B41FA5}">
                      <a16:colId xmlns:a16="http://schemas.microsoft.com/office/drawing/2014/main" val="4227434130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2863973636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3296973275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2436676536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1137812687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2101979239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1207340453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2765117866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416823341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3258848806"/>
                    </a:ext>
                  </a:extLst>
                </a:gridCol>
                <a:gridCol w="791066">
                  <a:extLst>
                    <a:ext uri="{9D8B030D-6E8A-4147-A177-3AD203B41FA5}">
                      <a16:colId xmlns:a16="http://schemas.microsoft.com/office/drawing/2014/main" val="366197329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2226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Спортивных учреждений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411465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Тренеров -преподавателей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25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Занимающихся 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110628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117289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123464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117156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113078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111856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102720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102893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102932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102993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318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358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 ВЫСШИХ ДОСТИЖЕНИЙ</a:t>
            </a:r>
          </a:p>
        </p:txBody>
      </p:sp>
      <p:sp>
        <p:nvSpPr>
          <p:cNvPr id="10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215822"/>
            <a:ext cx="11929159" cy="56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118 спортсмена Республики Дагестан принимали участия в летних Олимпийских,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Паралимпийских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Сурлимпийских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играх, начиная с 1968 года, из них четырнадцать - за другие страны. За высокие спортивные результаты почетные спортивные звания «Заслуженный тренер СССР» и «Заслуженный тренер России» были присвоены 195-ти тренерам Республики Дагестан.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1968 г. на Олимпийских играх в Мексике фехтовальщик Владимир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Назлымов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золотую медаль. Этот успех он повторил на Олимпийских играх 1976 г. в Монреале и в 1980 г. в Москве.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118 дагестанских спортсменов приняли участие на двенадцати Олимпийских играх с 1968 по 2016 годы, на которых было завоевано 86 медалей из них: 34 золотых, 25 серебряных и 27 бронзовых медалей.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На пяти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Паралимпийских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 с 1992 по 2012годы 3 спортсмена-дзюдоиста (спорт слепых) завоевали золотую, серебряную и 3 бронзовых медалей.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На пяти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 с 1993 по 2017 годы девять дагестанских атлетов (спорт глухих - вольная борьба и дзюдо) принесли в копилку страны 6 золотые и 13 серебряных медали.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110 дагестанских борцов вольного стиля становились чемпионами Европы, 71 - чемпионами мира.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Подготовлено 110 заслуженных мастеров спорта СССР и России 279 мастеров спорта международного класса, 2142 мастеров спорта СССР и России по различным видам спорта.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353 спортсменов Республики Дагестан становились победителями и призерами первенств и чемпионатов мира и Европы по олимпийским видам спорта.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2008 году на Олимпийских играх в Пекине (Китай)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Бувайсар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Сайтиев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третью золотую олимпийскую медаль.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2008 году на Олимпийских играх в Пекине (Китай)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Мавлет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Батиров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вторую золотую олимпийскую медаль.</a:t>
            </a:r>
          </a:p>
        </p:txBody>
      </p:sp>
    </p:spTree>
    <p:extLst>
      <p:ext uri="{BB962C8B-B14F-4D97-AF65-F5344CB8AC3E}">
        <p14:creationId xmlns:p14="http://schemas.microsoft.com/office/powerpoint/2010/main" val="2858935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829254"/>
              </p:ext>
            </p:extLst>
          </p:nvPr>
        </p:nvGraphicFramePr>
        <p:xfrm>
          <a:off x="133448" y="1263220"/>
          <a:ext cx="11929158" cy="5422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521">
                  <a:extLst>
                    <a:ext uri="{9D8B030D-6E8A-4147-A177-3AD203B41FA5}">
                      <a16:colId xmlns:a16="http://schemas.microsoft.com/office/drawing/2014/main" val="4093638255"/>
                    </a:ext>
                  </a:extLst>
                </a:gridCol>
                <a:gridCol w="2457459">
                  <a:extLst>
                    <a:ext uri="{9D8B030D-6E8A-4147-A177-3AD203B41FA5}">
                      <a16:colId xmlns:a16="http://schemas.microsoft.com/office/drawing/2014/main" val="745730621"/>
                    </a:ext>
                  </a:extLst>
                </a:gridCol>
                <a:gridCol w="1549015">
                  <a:extLst>
                    <a:ext uri="{9D8B030D-6E8A-4147-A177-3AD203B41FA5}">
                      <a16:colId xmlns:a16="http://schemas.microsoft.com/office/drawing/2014/main" val="2458526632"/>
                    </a:ext>
                  </a:extLst>
                </a:gridCol>
                <a:gridCol w="1773213">
                  <a:extLst>
                    <a:ext uri="{9D8B030D-6E8A-4147-A177-3AD203B41FA5}">
                      <a16:colId xmlns:a16="http://schemas.microsoft.com/office/drawing/2014/main" val="2334445066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3749488741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2134883486"/>
                    </a:ext>
                  </a:extLst>
                </a:gridCol>
                <a:gridCol w="1083144">
                  <a:extLst>
                    <a:ext uri="{9D8B030D-6E8A-4147-A177-3AD203B41FA5}">
                      <a16:colId xmlns:a16="http://schemas.microsoft.com/office/drawing/2014/main" val="3255943348"/>
                    </a:ext>
                  </a:extLst>
                </a:gridCol>
                <a:gridCol w="1199614">
                  <a:extLst>
                    <a:ext uri="{9D8B030D-6E8A-4147-A177-3AD203B41FA5}">
                      <a16:colId xmlns:a16="http://schemas.microsoft.com/office/drawing/2014/main" val="2332422403"/>
                    </a:ext>
                  </a:extLst>
                </a:gridCol>
              </a:tblGrid>
              <a:tr h="305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дисциплины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 руководителя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Контактные данные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электронной почты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аккредитации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окончания аккредитации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86304"/>
                  </a:ext>
                </a:extLst>
              </a:tr>
              <a:tr h="455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бокса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им.Ш.Мусаева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Селимов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Альберт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Шефкетович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8(928)833-33-83</a:t>
                      </a:r>
                      <a:endParaRPr lang="en-US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8(988)268-14-72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info@fbrd.ru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sdyushorpoboksu@mail.ru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27.12.2018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27.12.2022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12115"/>
                  </a:ext>
                </a:extLst>
              </a:tr>
              <a:tr h="1651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rtl="0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футбола»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Будун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Хачабекович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8(988)291-22-81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kairav@mail.ru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82384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мини-футбол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8(988)296-61-62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anvar-mini@yandex.ru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0589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пляжный футбол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8(928)505-00-60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uor.dagestan@mail.ru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617777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 8х8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8(988)293-18-45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nfldagestan@mail.ru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39754"/>
                  </a:ext>
                </a:extLst>
              </a:tr>
              <a:tr h="16512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инвалидов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«Спортивная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спорта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глухих»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Сулейманова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Хадижат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Абдулаевна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8(928)277-27-94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horbuh@yandex.ru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19.01.2019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01074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383392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30202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04918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417482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гондбол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2901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футзал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13336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пулевая стрельба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087599"/>
                  </a:ext>
                </a:extLst>
              </a:tr>
              <a:tr h="1651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 2010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Гаджимагомедов</a:t>
                      </a:r>
                      <a:endParaRPr lang="ru-RU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Алиасхабович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8(960)419-25-37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jasi5555@mail.ru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332033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02152"/>
                  </a:ext>
                </a:extLst>
              </a:tr>
              <a:tr h="305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настольного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тенниса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Аванесов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Константин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8(928)523-90-03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tiksr@mail.ru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has.murza@mail.ru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08.12.5015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08.12.2019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14540"/>
                  </a:ext>
                </a:extLst>
              </a:tr>
              <a:tr h="16512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инвалидов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«Спортивная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спорта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слепых»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Салихов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Борис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8(963)413-77-88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boris80.07@mail.ru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15791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86994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велотандем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25966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гондбол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128630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6668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футзал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979108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шашки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341076"/>
                  </a:ext>
                </a:extLst>
              </a:tr>
              <a:tr h="305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легкой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атлетики»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Казбекович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8(928)552-48-43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annyshka_7474@mail.ru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80850"/>
                  </a:ext>
                </a:extLst>
              </a:tr>
              <a:tr h="305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плавания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Адамов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Аскандар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8(928)575-55-85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trenerrusika@mail.ru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fprdag@yandex.ru 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12.09.2021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344964"/>
                  </a:ext>
                </a:extLst>
              </a:tr>
              <a:tr h="1651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волейбола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Аджиев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Абдулмуслим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Абдулкеримович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8(964)049-20-22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volley_dag@mail.ru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61368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пляжный волейбол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32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002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87365"/>
              </p:ext>
            </p:extLst>
          </p:nvPr>
        </p:nvGraphicFramePr>
        <p:xfrm>
          <a:off x="133446" y="1263221"/>
          <a:ext cx="11929159" cy="5422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31">
                  <a:extLst>
                    <a:ext uri="{9D8B030D-6E8A-4147-A177-3AD203B41FA5}">
                      <a16:colId xmlns:a16="http://schemas.microsoft.com/office/drawing/2014/main" val="4141065"/>
                    </a:ext>
                  </a:extLst>
                </a:gridCol>
                <a:gridCol w="2412703">
                  <a:extLst>
                    <a:ext uri="{9D8B030D-6E8A-4147-A177-3AD203B41FA5}">
                      <a16:colId xmlns:a16="http://schemas.microsoft.com/office/drawing/2014/main" val="2801656834"/>
                    </a:ext>
                  </a:extLst>
                </a:gridCol>
                <a:gridCol w="1738061">
                  <a:extLst>
                    <a:ext uri="{9D8B030D-6E8A-4147-A177-3AD203B41FA5}">
                      <a16:colId xmlns:a16="http://schemas.microsoft.com/office/drawing/2014/main" val="3344371526"/>
                    </a:ext>
                  </a:extLst>
                </a:gridCol>
                <a:gridCol w="1740921">
                  <a:extLst>
                    <a:ext uri="{9D8B030D-6E8A-4147-A177-3AD203B41FA5}">
                      <a16:colId xmlns:a16="http://schemas.microsoft.com/office/drawing/2014/main" val="3736440125"/>
                    </a:ext>
                  </a:extLst>
                </a:gridCol>
                <a:gridCol w="1760930">
                  <a:extLst>
                    <a:ext uri="{9D8B030D-6E8A-4147-A177-3AD203B41FA5}">
                      <a16:colId xmlns:a16="http://schemas.microsoft.com/office/drawing/2014/main" val="956311770"/>
                    </a:ext>
                  </a:extLst>
                </a:gridCol>
                <a:gridCol w="1760930">
                  <a:extLst>
                    <a:ext uri="{9D8B030D-6E8A-4147-A177-3AD203B41FA5}">
                      <a16:colId xmlns:a16="http://schemas.microsoft.com/office/drawing/2014/main" val="2065748648"/>
                    </a:ext>
                  </a:extLst>
                </a:gridCol>
                <a:gridCol w="1063418">
                  <a:extLst>
                    <a:ext uri="{9D8B030D-6E8A-4147-A177-3AD203B41FA5}">
                      <a16:colId xmlns:a16="http://schemas.microsoft.com/office/drawing/2014/main" val="3517327038"/>
                    </a:ext>
                  </a:extLst>
                </a:gridCol>
                <a:gridCol w="1177765">
                  <a:extLst>
                    <a:ext uri="{9D8B030D-6E8A-4147-A177-3AD203B41FA5}">
                      <a16:colId xmlns:a16="http://schemas.microsoft.com/office/drawing/2014/main" val="86259377"/>
                    </a:ext>
                  </a:extLst>
                </a:gridCol>
              </a:tblGrid>
              <a:tr h="287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гандбола Республики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гандбол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Алиханов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Мурад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Алиханович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8(908)307-99-99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daghandball@mail.ru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708886"/>
                  </a:ext>
                </a:extLst>
              </a:tr>
              <a:tr h="4489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Абдусамад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Мусаевич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8(928)277-01-01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tkd-rd@mail.ru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22754"/>
                  </a:ext>
                </a:extLst>
              </a:tr>
              <a:tr h="287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Биярсланов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Руслан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Юсупович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8(989)888-91-10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berija@inbox.ru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150014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стрельбы из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лука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лука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Абдулмуталимов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Сайпула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8(988)291-80-08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fsl-rd@mail.ru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41752"/>
                  </a:ext>
                </a:extLst>
              </a:tr>
              <a:tr h="22429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кикбоксингу»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фулл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-контакт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Раджабкадиевич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8(962)510-22-22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dagkick@mail.ru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865244"/>
                  </a:ext>
                </a:extLst>
              </a:tr>
              <a:tr h="298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фулл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-контакт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лоу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-киком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8(989)894-33-22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11662"/>
                  </a:ext>
                </a:extLst>
              </a:tr>
              <a:tr h="441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8(906)481-66-99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8(963)412-55-55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498911"/>
                  </a:ext>
                </a:extLst>
              </a:tr>
              <a:tr h="200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лайт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-контакт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8(988)789-66-78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583645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Тайского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бокса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тайский бокс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Меджидов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Абдулнасыр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Магомедрасулович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8(903)423-73-57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8(928)572-79-58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dagestan-thai@mail.ru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03.10.2015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03.10.2019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81634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каратэ»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каратэ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Ильясов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Марат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Сиражутинович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8(903)481-95-95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dagkarate@mail.ru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53335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Альпинизма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альпинизм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Леонов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Пётр Георгиевич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8(928)293-34-22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leonov650328@mail.ru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595934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боя»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универсальный бой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Олег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Абуталибович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8(903)424-71-11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oleg-boec@mail.ru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gasanguseynov77@mail.ru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133947"/>
                  </a:ext>
                </a:extLst>
              </a:tr>
              <a:tr h="2831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борьбы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самбо»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боевое самбо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Хучбаров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Хучбар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Загидович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8(967)444-49-33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barsik_gold@mail.ru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rozarioagro78@mail.ru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23.01.2012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23.01.2016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572435"/>
                  </a:ext>
                </a:extLst>
              </a:tr>
              <a:tr h="200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самбо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682616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Структурное подразделение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авиамодельного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 России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авиамодельного спорта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авиамодельный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Гайдаров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Махач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8(963)406-54-39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9634065439@mail.ru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519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23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19" name="Содержимое 3"/>
          <p:cNvSpPr>
            <a:spLocks noGrp="1"/>
          </p:cNvSpPr>
          <p:nvPr>
            <p:ph sz="half" idx="4294967295"/>
          </p:nvPr>
        </p:nvSpPr>
        <p:spPr>
          <a:xfrm>
            <a:off x="3581591" y="1263225"/>
            <a:ext cx="8481013" cy="5594775"/>
          </a:xfrm>
        </p:spPr>
        <p:txBody>
          <a:bodyPr>
            <a:normAutofit fontScale="70000" lnSpcReduction="20000"/>
          </a:bodyPr>
          <a:lstStyle/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 Юсупович Магомедов родился 19 апреля 1956 года в селе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Кикуни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Гергебильского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Трудовую деятельность начал в 1981 году в качестве тренера-преподавателя по вольной борьбе и самбо в ДЮСШ «Спартак» города Свердловска. Затем работал на руководящих должностях концерна «Имамат» и Дагестанского республиканского агентства Федеральной продовольственной корпорации.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1996-1998 был избран депутатом Комитета Народного Собрания Республики Дагестан по законодательству, законности, государственному устройству и местному самоуправлению.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1998 по 2003 год занимал должность руководителя Межрайонной инспекции Министерства по налогам и сборам Российской Федерации № 8 по РД.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2003 году избран депутатом Народного Собрания Республики Дагестан по законодательству, законности и государственному устройству.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2003 году назначен заместителем Председателя Комитета Народного Собрания Республики Дагестан по законодательству, законности и государственному устройству.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2004 года назначен заместителем главы администрации муниципального образования «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Гергебильский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мая 2004 года по сентябрь 2012 года занимал должность главы администрации муниципального образования «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Гергебильский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2012 года и по настоящее время занимает должность министра по физической культуре и спорту Республики Дагестан.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ученную степень доктора экономических наук.</a:t>
            </a:r>
          </a:p>
          <a:p>
            <a:pPr marL="354013" indent="-17145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следующими государственными и ведомственными наградами: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Орденом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Мужества;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Орденом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заслуги перед Республикой Дагестан»;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медалью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укрепление боевого сотрудничества»;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медалью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«20 лет разгрома международных бандформирований»;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медалью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заслуги в области физической культуры и спорта Республики Дагестан»;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грамотой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к памятной медали «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XXII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Всемирной летней универсиады 2013 г. в г. Казани»;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грамотой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к памятной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медали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XXII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Олимпийские зимние игры и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Паралимпийские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зимние игры»;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благодарность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Министра спорта Российской Федерации;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почетная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спорта Российской Федерации;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благодарность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Республики Дагестан;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почетная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Республики Дагестан;</a:t>
            </a:r>
          </a:p>
          <a:p>
            <a:pPr marL="354013" indent="7938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почетное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«Заслуженный работник физической культуры Республики Дагестан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28343" y="1101166"/>
            <a:ext cx="22322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Магомедов</a:t>
            </a:r>
            <a:endParaRPr lang="ru-RU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Юсупович</a:t>
            </a:r>
            <a:endParaRPr lang="ru-RU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雷锋PPT网 www.lfppt.com"/>
          <p:cNvSpPr txBox="1"/>
          <p:nvPr/>
        </p:nvSpPr>
        <p:spPr>
          <a:xfrm>
            <a:off x="998798" y="59211"/>
            <a:ext cx="11193202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МИНИСТР ПО ФИЗИЧЕСКОЙ КУЛЬТУРЕ И СПОРТУ</a:t>
            </a:r>
          </a:p>
          <a:p>
            <a:r>
              <a:rPr lang="ru-RU" altLang="zh-CN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pic>
        <p:nvPicPr>
          <p:cNvPr id="10" name="Picture 9" descr="D:\Журнал\Изображение11111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315" y="2597587"/>
            <a:ext cx="2736304" cy="3748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758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15748"/>
              </p:ext>
            </p:extLst>
          </p:nvPr>
        </p:nvGraphicFramePr>
        <p:xfrm>
          <a:off x="133447" y="1263221"/>
          <a:ext cx="11929160" cy="5422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522">
                  <a:extLst>
                    <a:ext uri="{9D8B030D-6E8A-4147-A177-3AD203B41FA5}">
                      <a16:colId xmlns:a16="http://schemas.microsoft.com/office/drawing/2014/main" val="2457573280"/>
                    </a:ext>
                  </a:extLst>
                </a:gridCol>
                <a:gridCol w="2457459">
                  <a:extLst>
                    <a:ext uri="{9D8B030D-6E8A-4147-A177-3AD203B41FA5}">
                      <a16:colId xmlns:a16="http://schemas.microsoft.com/office/drawing/2014/main" val="4106300850"/>
                    </a:ext>
                  </a:extLst>
                </a:gridCol>
                <a:gridCol w="1549016">
                  <a:extLst>
                    <a:ext uri="{9D8B030D-6E8A-4147-A177-3AD203B41FA5}">
                      <a16:colId xmlns:a16="http://schemas.microsoft.com/office/drawing/2014/main" val="1248981095"/>
                    </a:ext>
                  </a:extLst>
                </a:gridCol>
                <a:gridCol w="1773214">
                  <a:extLst>
                    <a:ext uri="{9D8B030D-6E8A-4147-A177-3AD203B41FA5}">
                      <a16:colId xmlns:a16="http://schemas.microsoft.com/office/drawing/2014/main" val="1802204901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762900086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167808135"/>
                    </a:ext>
                  </a:extLst>
                </a:gridCol>
                <a:gridCol w="1083146">
                  <a:extLst>
                    <a:ext uri="{9D8B030D-6E8A-4147-A177-3AD203B41FA5}">
                      <a16:colId xmlns:a16="http://schemas.microsoft.com/office/drawing/2014/main" val="2999461254"/>
                    </a:ext>
                  </a:extLst>
                </a:gridCol>
                <a:gridCol w="1199611">
                  <a:extLst>
                    <a:ext uri="{9D8B030D-6E8A-4147-A177-3AD203B41FA5}">
                      <a16:colId xmlns:a16="http://schemas.microsoft.com/office/drawing/2014/main" val="4272116205"/>
                    </a:ext>
                  </a:extLst>
                </a:gridCol>
              </a:tblGrid>
              <a:tr h="429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армрестлинга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армрестлинг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Булатов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8(928)670-02-03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05.03.2018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05.03.2022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68093"/>
                  </a:ext>
                </a:extLst>
              </a:tr>
              <a:tr h="601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смешанного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боевого единоборства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(ММА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смешанные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боевые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единоборства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Алибатыров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Курбанович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8(928)961-22-66</a:t>
                      </a:r>
                      <a:endParaRPr lang="en-US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8(925)411-28-84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kurban198416@mail.ru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fsbe-dag@mail.ru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26.05.2017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615597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шахмат»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шахмат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Джакаев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Джакай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Абакарович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8(963)371-66-55</a:t>
                      </a:r>
                      <a:endParaRPr lang="en-US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8(8722)61-00-98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chess-rd@mail.ru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chessrd@mail.ru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192819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парашютного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парашютный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Абдулатипов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Руслан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Басирович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8(963)373-61-16</a:t>
                      </a:r>
                      <a:endParaRPr lang="en-US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8(964)015-97-18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dfps@list.ru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28135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джиу-джитсу»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джиу-джитсу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Эминов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Нурдин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Амрахович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8(903)423-20-62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uma-mallaeva@yandex.ru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01365"/>
                  </a:ext>
                </a:extLst>
              </a:tr>
              <a:tr h="601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общественной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рукопашного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боя»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рукопашный бой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Султанов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Марат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Джабраилович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8(928)219-88-88</a:t>
                      </a:r>
                      <a:endParaRPr lang="en-US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8(988)696-35-45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frbrd@mail.ru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aliev.zurab.05@yandex.ru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298635"/>
                  </a:ext>
                </a:extLst>
              </a:tr>
              <a:tr h="288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Киокусинкай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Республики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киокусинкай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Багаудинов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Садрудин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Джавадович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8(963)429-25-89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sagitov_m@mail.ru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51304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УШУ»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ушу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8(994)666-9999</a:t>
                      </a:r>
                      <a:endParaRPr lang="en-US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8(989)611-11-11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wushu-gubden@mail.ru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9161"/>
                  </a:ext>
                </a:extLst>
              </a:tr>
              <a:tr h="800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спортивной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общественной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«Федерация практической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стрельбы России»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 стрельба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Сулейманов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Сулейман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Гусейнович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8(925)228-13-87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89094790144@mail.ru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44511"/>
                  </a:ext>
                </a:extLst>
              </a:tr>
              <a:tr h="22728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спортивной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борьбы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Сажидов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Сажид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Халилрахманович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8(989)652-98-14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federatsiya.borbyrd@bk.ru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06181"/>
                  </a:ext>
                </a:extLst>
              </a:tr>
              <a:tr h="434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греко-римская борьба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8(928)679-53-53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grb_rd@mail.ru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zaykalyna@mail.ru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063593"/>
                  </a:ext>
                </a:extLst>
              </a:tr>
              <a:tr h="2207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греплинг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8(989)669-19-77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rahmat_club@mail.ru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65212"/>
                  </a:ext>
                </a:extLst>
              </a:tr>
              <a:tr h="204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панкратион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8(988)459-59-67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531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456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987164"/>
              </p:ext>
            </p:extLst>
          </p:nvPr>
        </p:nvGraphicFramePr>
        <p:xfrm>
          <a:off x="133447" y="1263221"/>
          <a:ext cx="11929158" cy="5422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68">
                  <a:extLst>
                    <a:ext uri="{9D8B030D-6E8A-4147-A177-3AD203B41FA5}">
                      <a16:colId xmlns:a16="http://schemas.microsoft.com/office/drawing/2014/main" val="430635139"/>
                    </a:ext>
                  </a:extLst>
                </a:gridCol>
                <a:gridCol w="2586232">
                  <a:extLst>
                    <a:ext uri="{9D8B030D-6E8A-4147-A177-3AD203B41FA5}">
                      <a16:colId xmlns:a16="http://schemas.microsoft.com/office/drawing/2014/main" val="3058050154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822728687"/>
                    </a:ext>
                  </a:extLst>
                </a:gridCol>
                <a:gridCol w="1866134">
                  <a:extLst>
                    <a:ext uri="{9D8B030D-6E8A-4147-A177-3AD203B41FA5}">
                      <a16:colId xmlns:a16="http://schemas.microsoft.com/office/drawing/2014/main" val="3795887872"/>
                    </a:ext>
                  </a:extLst>
                </a:gridCol>
                <a:gridCol w="1630185">
                  <a:extLst>
                    <a:ext uri="{9D8B030D-6E8A-4147-A177-3AD203B41FA5}">
                      <a16:colId xmlns:a16="http://schemas.microsoft.com/office/drawing/2014/main" val="2131489938"/>
                    </a:ext>
                  </a:extLst>
                </a:gridCol>
                <a:gridCol w="1887585">
                  <a:extLst>
                    <a:ext uri="{9D8B030D-6E8A-4147-A177-3AD203B41FA5}">
                      <a16:colId xmlns:a16="http://schemas.microsoft.com/office/drawing/2014/main" val="1118797578"/>
                    </a:ext>
                  </a:extLst>
                </a:gridCol>
                <a:gridCol w="1139904">
                  <a:extLst>
                    <a:ext uri="{9D8B030D-6E8A-4147-A177-3AD203B41FA5}">
                      <a16:colId xmlns:a16="http://schemas.microsoft.com/office/drawing/2014/main" val="3857902015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2841949581"/>
                    </a:ext>
                  </a:extLst>
                </a:gridCol>
              </a:tblGrid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Джафаров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Ирасхан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Раджабович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8(999)555-74-78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8(965)553-55-50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8(989)497-98-98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judord@yandex.ru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25962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велосипедного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Багандова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Перзият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Курбановна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8(928)566-14-14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velodag@mail.ru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0509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пулевой 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стендовой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стрельбы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пулевая 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стендовая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Чупалов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Расулович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8(928)533-77-33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strelokrd@mail.ru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852584"/>
                  </a:ext>
                </a:extLst>
              </a:tr>
              <a:tr h="389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баскетбола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Шмарин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Сергей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8(918)845-74-76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aleksandr.moiseev1955@mail.ru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52241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общественной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пауэрлифтинга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пауэрлифтинг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Тулпаров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8(903)477-71-39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shamil.tulparov@mail.ru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46225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бильярдного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бильярдный 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Айдемир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8(909)484-42-22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fbs_dagestan@mail.ru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06.04.2015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66237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парусного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 имени </a:t>
                      </a:r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Е.А.Гвоздева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парусный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Омаров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Мухтар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Исакович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8(928)511-72-28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dag_yahta@mail.ru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330239"/>
                  </a:ext>
                </a:extLst>
              </a:tr>
              <a:tr h="389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шашек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шашки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Мирзабалаев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Алавудин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Несрединович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8(929)435-05-71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tms05@nextmail.ru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414522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"Федерация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всестилевого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каратэ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всестилевое каратэ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Магомедсалам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8(989)444-44-44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8(963)414-18-76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magomed.shirvanov@mail.ru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92200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перетягивание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каната»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перетягивание каната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Сиражудинович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8(989)669-70-07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dyssh-gubden990@mail.ru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34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175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322717"/>
              </p:ext>
            </p:extLst>
          </p:nvPr>
        </p:nvGraphicFramePr>
        <p:xfrm>
          <a:off x="133448" y="1263224"/>
          <a:ext cx="11929158" cy="5422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70">
                  <a:extLst>
                    <a:ext uri="{9D8B030D-6E8A-4147-A177-3AD203B41FA5}">
                      <a16:colId xmlns:a16="http://schemas.microsoft.com/office/drawing/2014/main" val="3716232237"/>
                    </a:ext>
                  </a:extLst>
                </a:gridCol>
                <a:gridCol w="2586233">
                  <a:extLst>
                    <a:ext uri="{9D8B030D-6E8A-4147-A177-3AD203B41FA5}">
                      <a16:colId xmlns:a16="http://schemas.microsoft.com/office/drawing/2014/main" val="2303655414"/>
                    </a:ext>
                  </a:extLst>
                </a:gridCol>
                <a:gridCol w="1262474">
                  <a:extLst>
                    <a:ext uri="{9D8B030D-6E8A-4147-A177-3AD203B41FA5}">
                      <a16:colId xmlns:a16="http://schemas.microsoft.com/office/drawing/2014/main" val="1703403114"/>
                    </a:ext>
                  </a:extLst>
                </a:gridCol>
                <a:gridCol w="1866134">
                  <a:extLst>
                    <a:ext uri="{9D8B030D-6E8A-4147-A177-3AD203B41FA5}">
                      <a16:colId xmlns:a16="http://schemas.microsoft.com/office/drawing/2014/main" val="2671507657"/>
                    </a:ext>
                  </a:extLst>
                </a:gridCol>
                <a:gridCol w="1630185">
                  <a:extLst>
                    <a:ext uri="{9D8B030D-6E8A-4147-A177-3AD203B41FA5}">
                      <a16:colId xmlns:a16="http://schemas.microsoft.com/office/drawing/2014/main" val="2373305925"/>
                    </a:ext>
                  </a:extLst>
                </a:gridCol>
                <a:gridCol w="1887585">
                  <a:extLst>
                    <a:ext uri="{9D8B030D-6E8A-4147-A177-3AD203B41FA5}">
                      <a16:colId xmlns:a16="http://schemas.microsoft.com/office/drawing/2014/main" val="113782807"/>
                    </a:ext>
                  </a:extLst>
                </a:gridCol>
                <a:gridCol w="1139903">
                  <a:extLst>
                    <a:ext uri="{9D8B030D-6E8A-4147-A177-3AD203B41FA5}">
                      <a16:colId xmlns:a16="http://schemas.microsoft.com/office/drawing/2014/main" val="719825004"/>
                    </a:ext>
                  </a:extLst>
                </a:gridCol>
                <a:gridCol w="1262474">
                  <a:extLst>
                    <a:ext uri="{9D8B030D-6E8A-4147-A177-3AD203B41FA5}">
                      <a16:colId xmlns:a16="http://schemas.microsoft.com/office/drawing/2014/main" val="385858369"/>
                    </a:ext>
                  </a:extLst>
                </a:gridCol>
              </a:tblGrid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спортивной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гимнастики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гимнастика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Гаджимурад Магомедович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8(903)427-46-46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daggymnastics@mail.ru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174008"/>
                  </a:ext>
                </a:extLst>
              </a:tr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рыболовного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рыболовный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Вагидов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Завурбек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Юнусович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8(964)011-74-96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8(8722)68-45-04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dagohota@list.ru</a:t>
                      </a:r>
                      <a:endParaRPr lang="en-US" sz="9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055328"/>
                  </a:ext>
                </a:extLst>
              </a:tr>
              <a:tr h="902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«Всероссийская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спорта лиц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интеллектуальными нарушениями»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лиц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интеллектуальными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нарушениями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Забир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8(903)424-31-33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bn-1983@mail.ru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lin.dagestan@mail.ru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771632"/>
                  </a:ext>
                </a:extLst>
              </a:tr>
              <a:tr h="902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общественной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«Всероссийская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гиревого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спорта»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гиревой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Магелан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8(928)218-79-33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smogelan@mail.ru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12.09.2017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038998"/>
                  </a:ext>
                </a:extLst>
              </a:tr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«Всероссийская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спорта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поражением опорно-двигательного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аппарата»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Казакова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Мадина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Муратовна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8(928)961-72-23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vfpodard@yandex.ru</a:t>
                      </a:r>
                      <a:endParaRPr lang="ru-RU" sz="9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kmm_pkr@mail.ru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242632"/>
                  </a:ext>
                </a:extLst>
              </a:tr>
              <a:tr h="902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физкультурно-спортивной общественной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«Федерация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дартс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России»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дартс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Азим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Фахрудинович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8(988)642-52-31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8(928)976-88-96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azim@mail.ru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885607"/>
                  </a:ext>
                </a:extLst>
              </a:tr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тяжелой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атлетики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 атлетика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Абдулжанатов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Гасан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Абдулжанатович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8(928)637-20-03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olxozur-trener@mail.ru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30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773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906625"/>
              </p:ext>
            </p:extLst>
          </p:nvPr>
        </p:nvGraphicFramePr>
        <p:xfrm>
          <a:off x="133446" y="1263224"/>
          <a:ext cx="11929159" cy="5422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69">
                  <a:extLst>
                    <a:ext uri="{9D8B030D-6E8A-4147-A177-3AD203B41FA5}">
                      <a16:colId xmlns:a16="http://schemas.microsoft.com/office/drawing/2014/main" val="2922646577"/>
                    </a:ext>
                  </a:extLst>
                </a:gridCol>
                <a:gridCol w="2586234">
                  <a:extLst>
                    <a:ext uri="{9D8B030D-6E8A-4147-A177-3AD203B41FA5}">
                      <a16:colId xmlns:a16="http://schemas.microsoft.com/office/drawing/2014/main" val="349018203"/>
                    </a:ext>
                  </a:extLst>
                </a:gridCol>
                <a:gridCol w="1262476">
                  <a:extLst>
                    <a:ext uri="{9D8B030D-6E8A-4147-A177-3AD203B41FA5}">
                      <a16:colId xmlns:a16="http://schemas.microsoft.com/office/drawing/2014/main" val="4152522890"/>
                    </a:ext>
                  </a:extLst>
                </a:gridCol>
                <a:gridCol w="1866132">
                  <a:extLst>
                    <a:ext uri="{9D8B030D-6E8A-4147-A177-3AD203B41FA5}">
                      <a16:colId xmlns:a16="http://schemas.microsoft.com/office/drawing/2014/main" val="4167852387"/>
                    </a:ext>
                  </a:extLst>
                </a:gridCol>
                <a:gridCol w="1630185">
                  <a:extLst>
                    <a:ext uri="{9D8B030D-6E8A-4147-A177-3AD203B41FA5}">
                      <a16:colId xmlns:a16="http://schemas.microsoft.com/office/drawing/2014/main" val="3083531613"/>
                    </a:ext>
                  </a:extLst>
                </a:gridCol>
                <a:gridCol w="1887583">
                  <a:extLst>
                    <a:ext uri="{9D8B030D-6E8A-4147-A177-3AD203B41FA5}">
                      <a16:colId xmlns:a16="http://schemas.microsoft.com/office/drawing/2014/main" val="4280449323"/>
                    </a:ext>
                  </a:extLst>
                </a:gridCol>
                <a:gridCol w="1139904">
                  <a:extLst>
                    <a:ext uri="{9D8B030D-6E8A-4147-A177-3AD203B41FA5}">
                      <a16:colId xmlns:a16="http://schemas.microsoft.com/office/drawing/2014/main" val="3016577263"/>
                    </a:ext>
                  </a:extLst>
                </a:gridCol>
                <a:gridCol w="1262476">
                  <a:extLst>
                    <a:ext uri="{9D8B030D-6E8A-4147-A177-3AD203B41FA5}">
                      <a16:colId xmlns:a16="http://schemas.microsoft.com/office/drawing/2014/main" val="2837780436"/>
                    </a:ext>
                  </a:extLst>
                </a:gridCol>
              </a:tblGrid>
              <a:tr h="862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физкультурно-спортивной общественной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бейсбола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России»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бейсбол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Мутаэлум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Ахмадулаевич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8(928)468-65-55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ip.aliev.abakar@mail.ru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447213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компьютерный 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Гаджиали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8(989)463-71-81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05@ro.resf.su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16.04.2018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16.04.2022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64431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спортивного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туризм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Мурилов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Шарип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Абдулахатович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8(960)417-60-99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sharip_70@mail.ru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862822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фитнес-аэробики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фитнес-аэробика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Ибргимова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Хадижат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8(964)010-80-00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dagfitaero@mail.ru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29.04.2015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21509"/>
                  </a:ext>
                </a:extLst>
              </a:tr>
              <a:tr h="649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художественной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Муртузалиева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Тамила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8(928)958-23-07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8(988)466-92-92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gymnastics05@yandex.ru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50141"/>
                  </a:ext>
                </a:extLst>
              </a:tr>
              <a:tr h="649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прыжков на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батуте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прыжки на батуте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Исмаилов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Мухтар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Абдулбасырович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8(989)458-00-01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eldar.022@mail.ru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61889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айкидо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айкидо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Гитинов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Магди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Шейхович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8(925)468-65-55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gitinov.magdi@mail.ru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797836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бадминтона Республики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бадминтон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Ашуев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Жаруллах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Абдуллахович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8(960)419-10-01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dagbadm@yandex.ru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22204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кореш и борьба на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поясах»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корэш</a:t>
                      </a:r>
                      <a:endParaRPr lang="ru-RU" sz="9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поясах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Расулович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8(927)249-42-49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8(928)510-45-27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koresh.dagestan@mail.ru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988935"/>
                  </a:ext>
                </a:extLst>
              </a:tr>
              <a:tr h="649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водно-моторного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водно-моторный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Махач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06.03.2016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06.03.2020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7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45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185445"/>
              </p:ext>
            </p:extLst>
          </p:nvPr>
        </p:nvGraphicFramePr>
        <p:xfrm>
          <a:off x="133446" y="1263223"/>
          <a:ext cx="11929158" cy="1178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69">
                  <a:extLst>
                    <a:ext uri="{9D8B030D-6E8A-4147-A177-3AD203B41FA5}">
                      <a16:colId xmlns:a16="http://schemas.microsoft.com/office/drawing/2014/main" val="2980499943"/>
                    </a:ext>
                  </a:extLst>
                </a:gridCol>
                <a:gridCol w="2586233">
                  <a:extLst>
                    <a:ext uri="{9D8B030D-6E8A-4147-A177-3AD203B41FA5}">
                      <a16:colId xmlns:a16="http://schemas.microsoft.com/office/drawing/2014/main" val="3235208944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509489769"/>
                    </a:ext>
                  </a:extLst>
                </a:gridCol>
                <a:gridCol w="1866133">
                  <a:extLst>
                    <a:ext uri="{9D8B030D-6E8A-4147-A177-3AD203B41FA5}">
                      <a16:colId xmlns:a16="http://schemas.microsoft.com/office/drawing/2014/main" val="140137243"/>
                    </a:ext>
                  </a:extLst>
                </a:gridCol>
                <a:gridCol w="1630184">
                  <a:extLst>
                    <a:ext uri="{9D8B030D-6E8A-4147-A177-3AD203B41FA5}">
                      <a16:colId xmlns:a16="http://schemas.microsoft.com/office/drawing/2014/main" val="1757291909"/>
                    </a:ext>
                  </a:extLst>
                </a:gridCol>
                <a:gridCol w="1887584">
                  <a:extLst>
                    <a:ext uri="{9D8B030D-6E8A-4147-A177-3AD203B41FA5}">
                      <a16:colId xmlns:a16="http://schemas.microsoft.com/office/drawing/2014/main" val="1162557581"/>
                    </a:ext>
                  </a:extLst>
                </a:gridCol>
                <a:gridCol w="1139905">
                  <a:extLst>
                    <a:ext uri="{9D8B030D-6E8A-4147-A177-3AD203B41FA5}">
                      <a16:colId xmlns:a16="http://schemas.microsoft.com/office/drawing/2014/main" val="3626946404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3014231359"/>
                    </a:ext>
                  </a:extLst>
                </a:gridCol>
              </a:tblGrid>
              <a:tr h="589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тенниса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теннис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Эсельдерова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Зухра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8(928)941-62-30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ftrd.05@mail.ru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26.10.2021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079904"/>
                  </a:ext>
                </a:extLst>
              </a:tr>
              <a:tr h="589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фехтования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фехтование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Исмаилов</a:t>
                      </a:r>
                    </a:p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Джабраил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Гасанович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8(928)575-69-17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fencing.dag@mail.ru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625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191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СПОРТИВНЫХ СООРУЖЕНИЙ</a:t>
            </a:r>
            <a:endParaRPr lang="en-US" altLang="zh-CN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68113611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79217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ОБЕСПЕЧЕННОСТИ СПОРТИВНОЙ</a:t>
            </a:r>
            <a:endParaRPr lang="en-US" altLang="zh-CN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ИНФРАСТРУКТУРОЙ НА 100 ТЫС. ЖИТЕЛЕЙ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5419940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5263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ЕДИНОВРЕМЕННОЙ ПРОПУСКНОЙ</a:t>
            </a:r>
            <a:endParaRPr lang="en-US" altLang="zh-CN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СПОСОБНОСТИ</a:t>
            </a:r>
            <a:r>
              <a:rPr lang="en-US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ОБЪЕКТОВ СПОРТА (КОЛИЧЕСТВО ЧЕЛОВЕК)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15456696"/>
              </p:ext>
            </p:extLst>
          </p:nvPr>
        </p:nvGraphicFramePr>
        <p:xfrm>
          <a:off x="321468" y="1263224"/>
          <a:ext cx="1154906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90481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ОБЕСПЕЧЕННОСТИ НАСЕЛЕНИЯ ОТКРЫТЫМИ</a:t>
            </a:r>
            <a:endParaRPr lang="en-US" altLang="zh-CN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</a:t>
            </a:r>
            <a:r>
              <a:rPr lang="en-US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КРЫТЫМИ СПОРТИВНЫМИ СООРУЖЕНИЯМИ (В ПРОЦЕНТ)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04654030"/>
              </p:ext>
            </p:extLst>
          </p:nvPr>
        </p:nvGraphicFramePr>
        <p:xfrm>
          <a:off x="321467" y="1263224"/>
          <a:ext cx="1154906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91969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МЕДАЛЕЙ ЗАВОЕВАННЫХ НА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ОФИЦИАЛЬНЫХ ВСЕРОССИЙСКИХ И МЕЖДУНАРОДНЫХ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СОРЕВНОВАНИЯХ</a:t>
            </a:r>
            <a:endParaRPr lang="ru-RU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65100249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8728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-17733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ИНФОРМАЦИЯ О СТРУКТУРЕ И ШТАТНОЙ ЧИСЛЕННОСТИ</a:t>
            </a: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МИНИСТЕРСТВА ПО ФИЗИЧЕСКОЙ КУЛЬТУРЕ И СПОРТУ</a:t>
            </a: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3445" y="1263224"/>
            <a:ext cx="11929159" cy="559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структуре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51 учреждение, расположенные в муниципальных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районах и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городских округах, в их числе: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Аппарат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Спортивных школ;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Училище Олимпийского резерва;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Региональных центра спортивной подготовки;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Учебно-спортивная база;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Дворца спорта;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Стадион им. Елены </a:t>
            </a:r>
            <a:r>
              <a:rPr lang="ru-RU" altLang="ru-RU" sz="1600" dirty="0" err="1" smtClean="0">
                <a:latin typeface="Times New Roman" pitchFamily="18" charset="0"/>
                <a:cs typeface="Times New Roman" pitchFamily="18" charset="0"/>
              </a:rPr>
              <a:t>Исинбаевой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Казенных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учреждения.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Штатная численность работников системы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РД, всего 2510 чел., в том числе: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Аппарат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42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Спортивные школы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1869 чел. на 31.12.2018г.;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Училище Олимпийского резерва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138,5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Региональный центр спортивной подготовки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166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Учебно-спортивная база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34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Дворцы спорта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158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Стадион им. Елены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Исинбаевой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76,5 чел.</a:t>
            </a:r>
          </a:p>
        </p:txBody>
      </p:sp>
    </p:spTree>
    <p:extLst>
      <p:ext uri="{BB962C8B-B14F-4D97-AF65-F5344CB8AC3E}">
        <p14:creationId xmlns:p14="http://schemas.microsoft.com/office/powerpoint/2010/main" val="1998877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ДАГЕСТАНСКИХ СПОРТСМЕНАХ ВКЛЮЧЕННЫХ</a:t>
            </a:r>
            <a:endParaRPr lang="en-US" altLang="zh-CN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СОСТАВЫ СБОРНЫХ КОМАНД РОССИИ ПО ВИДАМ СПОРТА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40217046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7522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ПРИСВОЕНИИ СПОРТИВНЫХ ЗВАНИЙ</a:t>
            </a:r>
            <a:endParaRPr lang="en-US" altLang="zh-CN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РАЗРЯДОВ СПОРТСМЕНАМ РЕСПУБЛИКИ ДАГЕСТАН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07817880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92038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НАСЕЛЕНИЯ РЕСПУБЛИКИ ДАГЕСТАН,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СИСТЕМАТИЧЕСКИ ЗАНИМАЮЩИХСЯ ФИЗИЧЕСКОЙ КУЛЬТУРОЙ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 СПОРТОМ (В ПРОЦЕНТАХ)</a:t>
            </a:r>
            <a:endParaRPr lang="ru-RU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841152432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7195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УЧАЩИХСЯ И СТУДЕНТОВ, СИСТЕМАТИЧЕСКИ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ЗАНИМАЮЩИХСЯ ФИЗИЧЕСКОЙ КУЛЬТУРОЙ И СПОРТОМ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(В ПРОЦЕНТАХ)</a:t>
            </a:r>
            <a:endParaRPr lang="ru-RU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947370098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41749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НАСЕЛЕНИЯ РЕСПУБЛИКИ ДАГЕСТАН,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ВЫПОЛНИВШИХ НОРМАТИВЫ ИСПЫТАНИЙ ГТО, К ПРИНЯВШИМ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УЧАСТИЕ В ВЫПОЛНЕНИИ НОРМ ГТО (В ПРОЦЕНТАХ)</a:t>
            </a:r>
            <a:endParaRPr lang="ru-RU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79413630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3822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ОБУЧАЮЩИХСЯ И СТУДЕНТОВ,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ВЫПОЛНИВШИХ НОРМАТИВЫ ИСПЫТАНИЙ ГТО, К ПРИНЯВШИМ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УЧАСТИЕ В ВЫПОЛНЕНИИ НОРМ ГТО (В ПРОЦЕНТАХ)</a:t>
            </a:r>
            <a:endParaRPr lang="ru-RU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72176577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99001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ОРГАНИЗАЦИЙ, ОКАЗЫВАЮЩИХ УСЛУГИ В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СООТВЕТСТВИИ</a:t>
            </a:r>
            <a:r>
              <a:rPr lang="en-US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 ФЕДЕРАЛЬНЫМИ СТАНДАРТАМИ СПОРТИВНОЙ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ПОДГОТОВКИ (В ПРОЦЕНТАХ)</a:t>
            </a:r>
            <a:endParaRPr lang="ru-RU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83194589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46614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ЛИЦ, ЗАНИМАЮЩИХСЯ НА ЭТАПАХ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ВЫСШЕГО</a:t>
            </a:r>
            <a:r>
              <a:rPr lang="en-US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СПОРТИВНОГО МАСТЕРСТВА К ЗАНИМАЮЩИМСЯ</a:t>
            </a:r>
            <a:endParaRPr lang="en-US" altLang="zh-CN" sz="2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 ЭТАПАХ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СПОРТИВНОГО СОВЕРШЕНСТВА (В ПРОЦЕНТАХ)</a:t>
            </a:r>
            <a:endParaRPr lang="ru-RU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15850338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7770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59211"/>
            <a:ext cx="11193202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ИНФОРМАЦИЯ О РАЗВИТИИ ФИЗИЧЕСКОЙ</a:t>
            </a:r>
          </a:p>
          <a:p>
            <a:r>
              <a:rPr lang="ru-RU" altLang="zh-CN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КУЛЬТУРЫ И СПОРТА В РЕСПУБЛИКЕ ДАГЕСТАН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3445" y="1263224"/>
            <a:ext cx="11929159" cy="559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Исполнительный орган государственной власти субъекта Российской Федерации в сфере физической культуры и спорта - Министерство по физической культуре и спорту Республики Дагестан.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В большинстве 52 муниципальных образований Республики Дагестан в качестве структурного подразделения существуют органы управления физической культуры и спортом.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В соответствии с данными статистической отчетности в Республики Дагестан к систематическим занятиям физической культурой и спортом привлечено более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1400,0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тыс. чел., что составляет 48,0 % от общего числа населения.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Физкультурно-спортивную работу в учреждениях дополнительного образования спортивной направленности проводят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62</a:t>
            </a:r>
            <a:r>
              <a:rPr lang="en-US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32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 работника, в том числе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2778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работников административного персонала и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34</a:t>
            </a:r>
            <a:r>
              <a:rPr lang="en-US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54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тренера - преподавателя.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В учреждениях дополнительного образования спортивной направленности к систематическим занятиям физической культурой и спортом привлечены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102893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Ежегодно увеличивается количество объектов спорта. В настоящее время сеть спортивных сооружений республики насчитывает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4133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 единицы;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Обеспеченность основными видами спортивных сооружений: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 плоскостные сооружения -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49,4%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 спортивные залы -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29,2%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 плавательные бассейны -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1,6 %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единовременная пропускная способность -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 100163 человека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400" b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ВИДЫ СПОРТА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 Российской Федерации утверждён следующий перечень базовых видов спорта, развиваемых в Республики Дагестан: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i="1" dirty="0" smtClean="0">
                <a:latin typeface="Times New Roman" panose="02020603050405020304" pitchFamily="18" charset="0"/>
                <a:cs typeface="Times New Roman" pitchFamily="18" charset="0"/>
              </a:rPr>
              <a:t> летние Олимпийские виды спорта: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вольная борьба, бокс, дзюдо, тхэквондо; борьба греко-римская;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i="1" dirty="0" smtClean="0">
                <a:latin typeface="Times New Roman" panose="02020603050405020304" pitchFamily="18" charset="0"/>
                <a:cs typeface="Times New Roman" pitchFamily="18" charset="0"/>
              </a:rPr>
              <a:t> летние </a:t>
            </a:r>
            <a:r>
              <a:rPr lang="ru-RU" altLang="ru-RU" sz="1400" i="1" dirty="0" err="1" smtClean="0">
                <a:latin typeface="Times New Roman" panose="02020603050405020304" pitchFamily="18" charset="0"/>
                <a:cs typeface="Times New Roman" pitchFamily="18" charset="0"/>
              </a:rPr>
              <a:t>Паралимпийские</a:t>
            </a:r>
            <a:r>
              <a:rPr lang="ru-RU" altLang="ru-RU" sz="1400" i="1" dirty="0" smtClean="0">
                <a:latin typeface="Times New Roman" panose="02020603050405020304" pitchFamily="18" charset="0"/>
                <a:cs typeface="Times New Roman" pitchFamily="18" charset="0"/>
              </a:rPr>
              <a:t> виды спорта: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спорт слепых - дзюдо;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i="1" dirty="0" smtClean="0">
                <a:latin typeface="Times New Roman" panose="02020603050405020304" pitchFamily="18" charset="0"/>
                <a:cs typeface="Times New Roman" pitchFamily="18" charset="0"/>
              </a:rPr>
              <a:t>летние </a:t>
            </a:r>
            <a:r>
              <a:rPr lang="ru-RU" altLang="ru-RU" sz="1400" i="1" dirty="0" err="1" smtClean="0">
                <a:latin typeface="Times New Roman" panose="02020603050405020304" pitchFamily="18" charset="0"/>
                <a:cs typeface="Times New Roman" pitchFamily="18" charset="0"/>
              </a:rPr>
              <a:t>Сурдлимпийские</a:t>
            </a:r>
            <a:r>
              <a:rPr lang="ru-RU" altLang="ru-RU" sz="1400" i="1" dirty="0" smtClean="0">
                <a:latin typeface="Times New Roman" pitchFamily="18" charset="0"/>
                <a:cs typeface="Times New Roman" pitchFamily="18" charset="0"/>
              </a:rPr>
              <a:t> виды спорта: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спорт глухих - вольная борьба.</a:t>
            </a:r>
          </a:p>
        </p:txBody>
      </p:sp>
    </p:spTree>
    <p:extLst>
      <p:ext uri="{BB962C8B-B14F-4D97-AF65-F5344CB8AC3E}">
        <p14:creationId xmlns:p14="http://schemas.microsoft.com/office/powerpoint/2010/main" val="45007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СПОРТИВНЫЕ СООРУЖЕНИЯ </a:t>
            </a: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3144243" y="1328504"/>
            <a:ext cx="5903514" cy="10078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спортивных сооружений 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4133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9047757" y="2986135"/>
            <a:ext cx="2952328" cy="267418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Плоскостные спортивные сооружения -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2628</a:t>
            </a:r>
          </a:p>
          <a:p>
            <a:pPr marL="0" indent="0"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залы - 992</a:t>
            </a:r>
          </a:p>
          <a:p>
            <a:pPr marL="0" indent="0"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Плавательные бассейны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indent="0"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Стадионы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Приспособленные</a:t>
            </a:r>
          </a:p>
          <a:p>
            <a:pPr marL="0" indent="0"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сооружения - 426</a:t>
            </a:r>
          </a:p>
          <a:p>
            <a:pPr marL="0" indent="0"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тиры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47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534E7E1-DF12-429F-B5B7-6E68A0685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6972375"/>
              </p:ext>
            </p:extLst>
          </p:nvPr>
        </p:nvGraphicFramePr>
        <p:xfrm>
          <a:off x="334077" y="2221787"/>
          <a:ext cx="8521765" cy="420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762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ФИНАНСОВОЕ ОБЕСПЕЧЕНИЕ ОТРАСЛИ «ФИЗИЧЕСКАЯ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КУЛЬТУРА И СПОРТ» РЕСПУБЛИКИ ДАГЕСТАН В 2020 ГОДУ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534E7E1-DF12-429F-B5B7-6E68A0685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7880875"/>
              </p:ext>
            </p:extLst>
          </p:nvPr>
        </p:nvGraphicFramePr>
        <p:xfrm>
          <a:off x="889533" y="1666077"/>
          <a:ext cx="10412934" cy="465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6178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ПОКАЗАТЕЛИ РАЗВИТИЯ ФИЗИЧЕСКОЙ КУЛЬТУРЫ И СПОРТА</a:t>
            </a:r>
          </a:p>
          <a:p>
            <a:r>
              <a:rPr lang="ru-RU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2015-2019 ГОДЫ</a:t>
            </a:r>
            <a:endParaRPr lang="ru-RU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097368"/>
              </p:ext>
            </p:extLst>
          </p:nvPr>
        </p:nvGraphicFramePr>
        <p:xfrm>
          <a:off x="133447" y="1263224"/>
          <a:ext cx="11929158" cy="4412950"/>
        </p:xfrm>
        <a:graphic>
          <a:graphicData uri="http://schemas.openxmlformats.org/drawingml/2006/table">
            <a:tbl>
              <a:tblPr/>
              <a:tblGrid>
                <a:gridCol w="1092569">
                  <a:extLst>
                    <a:ext uri="{9D8B030D-6E8A-4147-A177-3AD203B41FA5}">
                      <a16:colId xmlns:a16="http://schemas.microsoft.com/office/drawing/2014/main" val="1562818646"/>
                    </a:ext>
                  </a:extLst>
                </a:gridCol>
                <a:gridCol w="764949">
                  <a:extLst>
                    <a:ext uri="{9D8B030D-6E8A-4147-A177-3AD203B41FA5}">
                      <a16:colId xmlns:a16="http://schemas.microsoft.com/office/drawing/2014/main" val="828628695"/>
                    </a:ext>
                  </a:extLst>
                </a:gridCol>
                <a:gridCol w="1122585">
                  <a:extLst>
                    <a:ext uri="{9D8B030D-6E8A-4147-A177-3AD203B41FA5}">
                      <a16:colId xmlns:a16="http://schemas.microsoft.com/office/drawing/2014/main" val="529340233"/>
                    </a:ext>
                  </a:extLst>
                </a:gridCol>
                <a:gridCol w="1125069">
                  <a:extLst>
                    <a:ext uri="{9D8B030D-6E8A-4147-A177-3AD203B41FA5}">
                      <a16:colId xmlns:a16="http://schemas.microsoft.com/office/drawing/2014/main" val="1877178963"/>
                    </a:ext>
                  </a:extLst>
                </a:gridCol>
                <a:gridCol w="973572">
                  <a:extLst>
                    <a:ext uri="{9D8B030D-6E8A-4147-A177-3AD203B41FA5}">
                      <a16:colId xmlns:a16="http://schemas.microsoft.com/office/drawing/2014/main" val="2278687203"/>
                    </a:ext>
                  </a:extLst>
                </a:gridCol>
                <a:gridCol w="913963">
                  <a:extLst>
                    <a:ext uri="{9D8B030D-6E8A-4147-A177-3AD203B41FA5}">
                      <a16:colId xmlns:a16="http://schemas.microsoft.com/office/drawing/2014/main" val="1282893130"/>
                    </a:ext>
                  </a:extLst>
                </a:gridCol>
                <a:gridCol w="658152">
                  <a:extLst>
                    <a:ext uri="{9D8B030D-6E8A-4147-A177-3AD203B41FA5}">
                      <a16:colId xmlns:a16="http://schemas.microsoft.com/office/drawing/2014/main" val="4257807047"/>
                    </a:ext>
                  </a:extLst>
                </a:gridCol>
                <a:gridCol w="976053">
                  <a:extLst>
                    <a:ext uri="{9D8B030D-6E8A-4147-A177-3AD203B41FA5}">
                      <a16:colId xmlns:a16="http://schemas.microsoft.com/office/drawing/2014/main" val="3962182007"/>
                    </a:ext>
                  </a:extLst>
                </a:gridCol>
                <a:gridCol w="1035663">
                  <a:extLst>
                    <a:ext uri="{9D8B030D-6E8A-4147-A177-3AD203B41FA5}">
                      <a16:colId xmlns:a16="http://schemas.microsoft.com/office/drawing/2014/main" val="829714963"/>
                    </a:ext>
                  </a:extLst>
                </a:gridCol>
                <a:gridCol w="511620">
                  <a:extLst>
                    <a:ext uri="{9D8B030D-6E8A-4147-A177-3AD203B41FA5}">
                      <a16:colId xmlns:a16="http://schemas.microsoft.com/office/drawing/2014/main" val="1812215680"/>
                    </a:ext>
                  </a:extLst>
                </a:gridCol>
                <a:gridCol w="407309">
                  <a:extLst>
                    <a:ext uri="{9D8B030D-6E8A-4147-A177-3AD203B41FA5}">
                      <a16:colId xmlns:a16="http://schemas.microsoft.com/office/drawing/2014/main" val="828932200"/>
                    </a:ext>
                  </a:extLst>
                </a:gridCol>
                <a:gridCol w="1137488">
                  <a:extLst>
                    <a:ext uri="{9D8B030D-6E8A-4147-A177-3AD203B41FA5}">
                      <a16:colId xmlns:a16="http://schemas.microsoft.com/office/drawing/2014/main" val="227674732"/>
                    </a:ext>
                  </a:extLst>
                </a:gridCol>
                <a:gridCol w="1210166">
                  <a:extLst>
                    <a:ext uri="{9D8B030D-6E8A-4147-A177-3AD203B41FA5}">
                      <a16:colId xmlns:a16="http://schemas.microsoft.com/office/drawing/2014/main" val="594673625"/>
                    </a:ext>
                  </a:extLst>
                </a:gridCol>
              </a:tblGrid>
              <a:tr h="3698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сооружения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Кадры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занима-ющихся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женщины***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Подготов-лено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разряд-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норматива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ЕПС*****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жителя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684511"/>
                  </a:ext>
                </a:extLst>
              </a:tr>
              <a:tr h="643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Стадионы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Плоскостные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спорт-сооружения*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Залы*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Бассейны*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862833"/>
                  </a:ext>
                </a:extLst>
              </a:tr>
              <a:tr h="4000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3477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52,2%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7159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232560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22,8%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1050,8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20413"/>
                  </a:ext>
                </a:extLst>
              </a:tr>
              <a:tr h="4000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3589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2113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51,7%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7088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257600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1080,6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74134"/>
                  </a:ext>
                </a:extLst>
              </a:tr>
              <a:tr h="3137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289800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898,2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27188"/>
                  </a:ext>
                </a:extLst>
              </a:tr>
              <a:tr h="3137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3634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2149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301010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1286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1117,0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59140"/>
                  </a:ext>
                </a:extLst>
              </a:tr>
              <a:tr h="3058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4133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54,9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29,2%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304020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1240,0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63153"/>
                  </a:ext>
                </a:extLst>
              </a:tr>
              <a:tr h="1549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</a:endParaRPr>
                    </a:p>
                  </a:txBody>
                  <a:tcPr marL="4183" marR="4183" marT="418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929320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- в процентах указана обеспеченность населения данными видами спортсооружений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139884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 - в процентах указана доля систематически занимающихся физической культурой и спортом от численности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92166"/>
                  </a:ext>
                </a:extLst>
              </a:tr>
              <a:tr h="0">
                <a:tc gridSpan="12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 - в процентах указана доля женщин, занимающихся физической культурой и спортом от общей численности занимающихся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329410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 - подготовка спортсменов разрядников 1 взрослый, КМС, МС, МКМК,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PVC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(данный показатель с 2017 года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547072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***** - в процентах единовременная пропускная способность объектов спорта по новым формулам расчета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38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454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6169</Words>
  <Application>Microsoft Office PowerPoint</Application>
  <PresentationFormat>Широкоэкранный</PresentationFormat>
  <Paragraphs>1441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8" baseType="lpstr">
      <vt:lpstr>微软雅黑</vt:lpstr>
      <vt:lpstr>Arial</vt:lpstr>
      <vt:lpstr>Arial Black</vt:lpstr>
      <vt:lpstr>Arial Cyr</vt:lpstr>
      <vt:lpstr>Calibri</vt:lpstr>
      <vt:lpstr>Calibri Light</vt:lpstr>
      <vt:lpstr>等线</vt:lpstr>
      <vt:lpstr>Furore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HolySinner</dc:creator>
  <cp:lastModifiedBy>HolySinner</cp:lastModifiedBy>
  <cp:revision>229</cp:revision>
  <dcterms:created xsi:type="dcterms:W3CDTF">2020-09-15T08:54:39Z</dcterms:created>
  <dcterms:modified xsi:type="dcterms:W3CDTF">2020-10-19T07:06:06Z</dcterms:modified>
</cp:coreProperties>
</file>